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5.jpg" ContentType="image/png"/>
  <Override PartName="/ppt/media/image16.jpg" ContentType="image/png"/>
  <Override PartName="/ppt/media/image19.jpg" ContentType="image/png"/>
  <Override PartName="/ppt/media/image20.jpg" ContentType="image/png"/>
  <Override PartName="/ppt/media/image2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5" r:id="rId11"/>
    <p:sldId id="268" r:id="rId12"/>
    <p:sldId id="269" r:id="rId13"/>
    <p:sldId id="270" r:id="rId14"/>
    <p:sldId id="271" r:id="rId15"/>
    <p:sldId id="267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8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9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16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5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200"/>
            <a:ext cx="9438640" cy="4114800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17160"/>
            <a:ext cx="9438640" cy="80264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2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4035"/>
            <a:ext cx="4997132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971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824035"/>
            <a:ext cx="5000308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2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592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1818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8" y="987425"/>
            <a:ext cx="5840589" cy="5032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72360"/>
            <a:ext cx="3691817" cy="34966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8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6652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0" y="838200"/>
            <a:ext cx="560323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67280"/>
            <a:ext cx="3696652" cy="3501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28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4" y="838199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8199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24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18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6" r:id="rId6"/>
    <p:sldLayoutId id="2147483691" r:id="rId7"/>
    <p:sldLayoutId id="2147483692" r:id="rId8"/>
    <p:sldLayoutId id="2147483693" r:id="rId9"/>
    <p:sldLayoutId id="2147483695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图片包含 室内, 桌子, 覆盖, 对&#10;&#10;描述已自动生成">
            <a:extLst>
              <a:ext uri="{FF2B5EF4-FFF2-40B4-BE49-F238E27FC236}">
                <a16:creationId xmlns:a16="http://schemas.microsoft.com/office/drawing/2014/main" id="{D3653B55-7175-53E6-C8C2-E863F2F12F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412" r="-1" b="21165"/>
          <a:stretch/>
        </p:blipFill>
        <p:spPr>
          <a:xfrm>
            <a:off x="1" y="10"/>
            <a:ext cx="12192000" cy="6857987"/>
          </a:xfrm>
          <a:prstGeom prst="rect">
            <a:avLst/>
          </a:prstGeom>
          <a:noFill/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E85F37F-39FD-A782-1D98-3718DE3D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1081" y="4587372"/>
            <a:ext cx="9689834" cy="1198359"/>
          </a:xfrm>
        </p:spPr>
        <p:txBody>
          <a:bodyPr anchor="b">
            <a:normAutofit/>
          </a:bodyPr>
          <a:lstStyle/>
          <a:p>
            <a:pPr algn="ctr"/>
            <a:r>
              <a:rPr kumimoji="1" lang="en" altLang="zh-CN" sz="4400"/>
              <a:t>Final presentation</a:t>
            </a:r>
            <a:endParaRPr kumimoji="1" lang="zh-CN" altLang="en-US" sz="440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6BE7C8-6031-1BA5-8F14-133F5A86A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8996" y="5866227"/>
            <a:ext cx="8314005" cy="696351"/>
          </a:xfrm>
        </p:spPr>
        <p:txBody>
          <a:bodyPr>
            <a:normAutofit/>
          </a:bodyPr>
          <a:lstStyle/>
          <a:p>
            <a:pPr algn="ctr"/>
            <a:r>
              <a:rPr kumimoji="1" lang="en-US" altLang="zh-CN"/>
              <a:t>Viola</a:t>
            </a:r>
            <a:endParaRPr kumimoji="1" lang="zh-CN" altLang="en-US"/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BBB845BB-54EF-4514-A998-C04FFDEE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43" name="Date Placeholder 3">
            <a:extLst>
              <a:ext uri="{FF2B5EF4-FFF2-40B4-BE49-F238E27FC236}">
                <a16:creationId xmlns:a16="http://schemas.microsoft.com/office/drawing/2014/main" id="{0DCCE557-E097-4F8D-AF45-6407FB7A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B582577-A65C-4992-B52C-B2848ECC465B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45" name="Slide Number Placeholder 19">
            <a:extLst>
              <a:ext uri="{FF2B5EF4-FFF2-40B4-BE49-F238E27FC236}">
                <a16:creationId xmlns:a16="http://schemas.microsoft.com/office/drawing/2014/main" id="{F81F9278-0E0F-41D5-9B0E-507E77D9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9705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F505DC5-407D-4987-A28B-82FF82D84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838200"/>
            <a:ext cx="8651267" cy="3855719"/>
          </a:xfrm>
        </p:spPr>
        <p:txBody>
          <a:bodyPr anchor="t">
            <a:normAutofit/>
          </a:bodyPr>
          <a:lstStyle/>
          <a:p>
            <a:r>
              <a:rPr lang="en-US" sz="6600"/>
              <a:t>introduction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5B49BC3-54E8-4F20-B659-99E124FBB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4769" y="5521960"/>
            <a:ext cx="7795195" cy="944879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In this presentation I am going to present my five courses and the final work that I have completed based on the five courses of study.</a:t>
            </a:r>
            <a:endParaRPr lang="en-US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E1A5ADB5-C34B-438A-931C-331443FE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42B4140C-4BC1-489D-925D-17E13F15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FBA334F-AA3C-44CA-B7BC-99086E3BBB2A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802E83B-81DE-4F42-BB1E-2F8E5591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89468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EDB007-E44A-BE11-5058-F732A5AFE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836" y="838200"/>
            <a:ext cx="6099202" cy="5191760"/>
          </a:xfrm>
        </p:spPr>
        <p:txBody>
          <a:bodyPr anchor="t">
            <a:normAutofit/>
          </a:bodyPr>
          <a:lstStyle/>
          <a:p>
            <a:r>
              <a:rPr lang="en" altLang="zh-CN" sz="3600" b="0" i="0">
                <a:effectLst/>
              </a:rPr>
              <a:t>main word</a:t>
            </a:r>
            <a:r>
              <a:rPr lang="en-US" altLang="zh-CN" sz="3600" b="0" i="0">
                <a:effectLst/>
              </a:rPr>
              <a:t>-</a:t>
            </a:r>
            <a:r>
              <a:rPr lang="zh-CN" altLang="en-US" sz="3600" b="0" i="0">
                <a:effectLst/>
              </a:rPr>
              <a:t> </a:t>
            </a:r>
            <a:r>
              <a:rPr lang="en-US" altLang="zh-CN" sz="3600" b="0" i="0">
                <a:effectLst/>
              </a:rPr>
              <a:t>structure</a:t>
            </a:r>
            <a:r>
              <a:rPr lang="en-US" altLang="zh-CN" sz="3600"/>
              <a:t>-</a:t>
            </a:r>
            <a:r>
              <a:rPr lang="zh-CN" altLang="en-US" sz="3600"/>
              <a:t> </a:t>
            </a:r>
            <a:r>
              <a:rPr lang="en-US" altLang="zh-CN" sz="3600" b="0" i="0">
                <a:effectLst/>
              </a:rPr>
              <a:t>space</a:t>
            </a:r>
            <a:endParaRPr kumimoji="1" lang="zh-CN" altLang="en-US" sz="660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3887A1-E7E7-0839-ED6B-11F6A5A66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6345" y="838201"/>
            <a:ext cx="2392859" cy="5191760"/>
          </a:xfrm>
        </p:spPr>
        <p:txBody>
          <a:bodyPr anchor="b">
            <a:normAutofit/>
          </a:bodyPr>
          <a:lstStyle/>
          <a:p>
            <a:r>
              <a:rPr kumimoji="1" lang="en" altLang="zh-CN"/>
              <a:t>The basis for all development</a:t>
            </a:r>
            <a:endParaRPr kumimoji="1" lang="zh-CN" alt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BB845BB-54EF-4514-A998-C04FFDEE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DCCE557-E097-4F8D-AF45-6407FB7A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7BC9090-9BE8-4611-B040-7831269239B8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21" name="Slide Number Placeholder 19">
            <a:extLst>
              <a:ext uri="{FF2B5EF4-FFF2-40B4-BE49-F238E27FC236}">
                <a16:creationId xmlns:a16="http://schemas.microsoft.com/office/drawing/2014/main" id="{F81F9278-0E0F-41D5-9B0E-507E77D9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09ED0B-550F-498C-4133-B46222CED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0144" y="1242061"/>
            <a:ext cx="3680458" cy="2613660"/>
          </a:xfrm>
        </p:spPr>
        <p:txBody>
          <a:bodyPr anchor="b">
            <a:normAutofit/>
          </a:bodyPr>
          <a:lstStyle/>
          <a:p>
            <a:pPr algn="ctr"/>
            <a:r>
              <a:rPr kumimoji="1" lang="en-US" altLang="zh-CN" sz="3600"/>
              <a:t>mind</a:t>
            </a:r>
            <a:r>
              <a:rPr kumimoji="1" lang="zh-CN" altLang="en-US" sz="3600"/>
              <a:t> </a:t>
            </a:r>
            <a:r>
              <a:rPr kumimoji="1" lang="en-US" altLang="zh-CN" sz="3600"/>
              <a:t>map</a:t>
            </a:r>
            <a:endParaRPr kumimoji="1" lang="zh-CN" altLang="en-US" sz="360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026D853-A90C-4552-8EDA-857C715FE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3505" y="4114800"/>
            <a:ext cx="3233737" cy="1861154"/>
          </a:xfrm>
        </p:spPr>
        <p:txBody>
          <a:bodyPr anchor="t">
            <a:normAutofit/>
          </a:bodyPr>
          <a:lstStyle/>
          <a:p>
            <a:pPr algn="ctr"/>
            <a:r>
              <a:rPr kumimoji="1" lang="en" altLang="zh-CN"/>
              <a:t>The initial development</a:t>
            </a:r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1E04725-3D7A-4FC2-89B7-23B921D4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5" name="内容占位符 4" descr="地图&#10;&#10;描述已自动生成">
            <a:extLst>
              <a:ext uri="{FF2B5EF4-FFF2-40B4-BE49-F238E27FC236}">
                <a16:creationId xmlns:a16="http://schemas.microsoft.com/office/drawing/2014/main" id="{015E74F5-A57F-1031-A744-B60EE1FCAC8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2103" r="-1" b="567"/>
          <a:stretch/>
        </p:blipFill>
        <p:spPr>
          <a:xfrm>
            <a:off x="915692" y="838200"/>
            <a:ext cx="5323797" cy="5181600"/>
          </a:xfrm>
          <a:noFill/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B2AAE15-94E5-496C-93B9-A85D985C7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94516DF-94AD-4F40-AC45-E60A5BEFCDD9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6" name="Slide Number Placeholder 18">
            <a:extLst>
              <a:ext uri="{FF2B5EF4-FFF2-40B4-BE49-F238E27FC236}">
                <a16:creationId xmlns:a16="http://schemas.microsoft.com/office/drawing/2014/main" id="{C1C55277-AB30-473F-9D07-4466F576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5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B0E77C-7272-20F7-65DE-6CE0A1C58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28" y="1496937"/>
            <a:ext cx="3636915" cy="4675263"/>
          </a:xfrm>
        </p:spPr>
        <p:txBody>
          <a:bodyPr anchor="b">
            <a:normAutofit/>
          </a:bodyPr>
          <a:lstStyle/>
          <a:p>
            <a:r>
              <a:rPr kumimoji="1" lang="en-US" altLang="zh-CN" dirty="0"/>
              <a:t>Research</a:t>
            </a:r>
            <a:endParaRPr kumimoji="1" lang="zh-CN" alt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4A88C2B-BBA4-42B4-BD90-10615AE6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5" name="图形 4" descr="剪贴板 轮廓">
            <a:extLst>
              <a:ext uri="{FF2B5EF4-FFF2-40B4-BE49-F238E27FC236}">
                <a16:creationId xmlns:a16="http://schemas.microsoft.com/office/drawing/2014/main" id="{7420DE6E-9619-E521-3436-FE0351DCD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8267" y="838200"/>
            <a:ext cx="3615345" cy="3615345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C9CE87-73C0-7EE3-8BF9-ADCF150E8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100" y="4673951"/>
            <a:ext cx="5463630" cy="1658269"/>
          </a:xfrm>
        </p:spPr>
        <p:txBody>
          <a:bodyPr anchor="t">
            <a:normAutofit/>
          </a:bodyPr>
          <a:lstStyle/>
          <a:p>
            <a:r>
              <a:rPr kumimoji="1" lang="en-US" altLang="zh-CN" dirty="0"/>
              <a:t>Primary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research</a:t>
            </a:r>
          </a:p>
          <a:p>
            <a:r>
              <a:rPr kumimoji="1" lang="en-US" altLang="zh-CN" dirty="0"/>
              <a:t>Secondary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research</a:t>
            </a:r>
            <a:endParaRPr kumimoji="1" lang="zh-CN" alt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0C91EB-472B-457A-9721-71076CA580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3BA314-ADB5-4816-8D49-4E0794D5FE7E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8" name="Slide Number Placeholder 18">
            <a:extLst>
              <a:ext uri="{FF2B5EF4-FFF2-40B4-BE49-F238E27FC236}">
                <a16:creationId xmlns:a16="http://schemas.microsoft.com/office/drawing/2014/main" id="{920EAB97-BCBD-4835-8F90-55730D5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9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D33BD2-03D0-71AB-39D8-AE49804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623" y="2410992"/>
            <a:ext cx="3052301" cy="2463664"/>
          </a:xfrm>
        </p:spPr>
        <p:txBody>
          <a:bodyPr anchor="ctr">
            <a:normAutofit/>
          </a:bodyPr>
          <a:lstStyle/>
          <a:p>
            <a:pPr algn="ctr"/>
            <a:r>
              <a:rPr kumimoji="1" lang="en-US" altLang="zh-CN" sz="3600" dirty="0"/>
              <a:t>research</a:t>
            </a:r>
            <a:endParaRPr kumimoji="1" lang="zh-CN" altLang="en-US" sz="3600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01B9DAC8-714C-487B-8C97-2C36AA589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2086C5-FB74-BCF1-D502-569362AF1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0459" y="838201"/>
            <a:ext cx="4644534" cy="5181600"/>
          </a:xfrm>
        </p:spPr>
        <p:txBody>
          <a:bodyPr anchor="ctr">
            <a:normAutofit/>
          </a:bodyPr>
          <a:lstStyle/>
          <a:p>
            <a:r>
              <a:rPr kumimoji="1" lang="en" altLang="zh-CN" dirty="0"/>
              <a:t>Spiritual inspiration</a:t>
            </a:r>
          </a:p>
          <a:p>
            <a:endParaRPr kumimoji="1" lang="en" altLang="zh-CN" dirty="0"/>
          </a:p>
          <a:p>
            <a:r>
              <a:rPr kumimoji="1" lang="en" altLang="zh-CN" dirty="0"/>
              <a:t>Research in form</a:t>
            </a:r>
          </a:p>
          <a:p>
            <a:endParaRPr kumimoji="1" lang="en" altLang="zh-CN" dirty="0"/>
          </a:p>
          <a:p>
            <a:r>
              <a:rPr kumimoji="1" lang="en" altLang="zh-CN" dirty="0"/>
              <a:t>Material reference</a:t>
            </a:r>
            <a:endParaRPr kumimoji="1" lang="zh-CN" alt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B5B82EC0-51EE-4F2E-A087-D5223789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B9EC781-EEFF-4A50-9702-BA8F81537B56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C41F5AD-86CF-4002-A24B-ED09D092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0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D2688B-D143-4D74-1513-6A011CB7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9112"/>
            <a:ext cx="10491331" cy="914068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Spiritual inspiration</a:t>
            </a:r>
            <a:endParaRPr kumimoji="1" lang="zh-CN" altLang="en-US" dirty="0"/>
          </a:p>
        </p:txBody>
      </p:sp>
      <p:sp>
        <p:nvSpPr>
          <p:cNvPr id="1039" name="Footer Placeholder 20">
            <a:extLst>
              <a:ext uri="{FF2B5EF4-FFF2-40B4-BE49-F238E27FC236}">
                <a16:creationId xmlns:a16="http://schemas.microsoft.com/office/drawing/2014/main" id="{95D2225D-F592-4417-AAF8-F4DD7214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D446-6734-573A-9671-987415C92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0299"/>
            <a:ext cx="6671209" cy="3771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·</a:t>
            </a:r>
            <a:r>
              <a:rPr lang="zh-CN" altLang="en-US" dirty="0"/>
              <a:t> </a:t>
            </a:r>
            <a:r>
              <a:rPr lang="en" altLang="zh-CN" dirty="0"/>
              <a:t>Sarah Sze</a:t>
            </a:r>
            <a:r>
              <a:rPr lang="zh-CN" altLang="en-US" dirty="0"/>
              <a:t>： </a:t>
            </a:r>
            <a:r>
              <a:rPr lang="en" altLang="zh-CN" dirty="0"/>
              <a:t>The installation artist's work is also like her words, as she has always cleverly linked time and society with various materials in life.</a:t>
            </a:r>
          </a:p>
          <a:p>
            <a:pPr marL="0" indent="0">
              <a:buNone/>
            </a:pPr>
            <a:endParaRPr lang="en" altLang="zh-CN" dirty="0"/>
          </a:p>
          <a:p>
            <a:pPr marL="0" indent="0">
              <a:buNone/>
            </a:pPr>
            <a:r>
              <a:rPr lang="en-US" altLang="zh-CN" dirty="0"/>
              <a:t>·</a:t>
            </a:r>
            <a:r>
              <a:rPr lang="zh-CN" altLang="en-US" dirty="0"/>
              <a:t> </a:t>
            </a:r>
            <a:r>
              <a:rPr lang="en" altLang="zh-CN" dirty="0"/>
              <a:t>Constructivism</a:t>
            </a:r>
            <a:r>
              <a:rPr kumimoji="1" lang="zh-CN" altLang="en-US" dirty="0"/>
              <a:t>： </a:t>
            </a:r>
            <a:r>
              <a:rPr kumimoji="1" lang="en" altLang="zh-CN" dirty="0"/>
              <a:t>Structuralism differs from the various Classicalisms that were popular in the past in that they do not serve a designated person or class of people. Rather, they served the masses and sought to awaken the spirit of the people. </a:t>
            </a:r>
          </a:p>
          <a:p>
            <a:pPr marL="0" indent="0">
              <a:buNone/>
            </a:pPr>
            <a:endParaRPr kumimoji="1" lang="en-US" altLang="zh-CN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CE84C3-8AE2-331D-4920-98233E702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" b="2118"/>
          <a:stretch/>
        </p:blipFill>
        <p:spPr bwMode="auto">
          <a:xfrm>
            <a:off x="7953107" y="1815064"/>
            <a:ext cx="3199957" cy="208304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5743D50-3D3B-7DA2-4AE1-4177053CEB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26" r="-3" b="23313"/>
          <a:stretch/>
        </p:blipFill>
        <p:spPr bwMode="auto">
          <a:xfrm>
            <a:off x="7953107" y="4273302"/>
            <a:ext cx="3199957" cy="208304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40" name="Date Placeholder 19">
            <a:extLst>
              <a:ext uri="{FF2B5EF4-FFF2-40B4-BE49-F238E27FC236}">
                <a16:creationId xmlns:a16="http://schemas.microsoft.com/office/drawing/2014/main" id="{62A5EAA4-053A-482C-89B0-805B7C4A78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597A1C8-86D4-44CB-8EC3-80B6ED238A4D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041" name="Slide Number Placeholder 21">
            <a:extLst>
              <a:ext uri="{FF2B5EF4-FFF2-40B4-BE49-F238E27FC236}">
                <a16:creationId xmlns:a16="http://schemas.microsoft.com/office/drawing/2014/main" id="{FB58129B-E40D-410E-A0F4-A59707C8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23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D2688B-D143-4D74-1513-6A011CB7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160" y="1470433"/>
            <a:ext cx="3636915" cy="4709583"/>
          </a:xfrm>
        </p:spPr>
        <p:txBody>
          <a:bodyPr anchor="b">
            <a:normAutofit/>
          </a:bodyPr>
          <a:lstStyle/>
          <a:p>
            <a:r>
              <a:rPr kumimoji="1" lang="en" altLang="zh-CN" dirty="0"/>
              <a:t>Research in form</a:t>
            </a:r>
            <a:endParaRPr kumimoji="1" lang="zh-CN" altLang="en-US" dirty="0"/>
          </a:p>
        </p:txBody>
      </p:sp>
      <p:sp>
        <p:nvSpPr>
          <p:cNvPr id="1039" name="Footer Placeholder 20">
            <a:extLst>
              <a:ext uri="{FF2B5EF4-FFF2-40B4-BE49-F238E27FC236}">
                <a16:creationId xmlns:a16="http://schemas.microsoft.com/office/drawing/2014/main" id="{95D2225D-F592-4417-AAF8-F4DD7214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4FECBB5-22AF-569C-E00A-4C8E25879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6540" y="1772526"/>
            <a:ext cx="2548231" cy="169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7831F14-14E8-A939-1A6C-0DB4D2748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6504" y="838200"/>
            <a:ext cx="2280571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D446-6734-573A-9671-987415C92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540" y="3771900"/>
            <a:ext cx="5422499" cy="2560321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" altLang="zh-CN" sz="1700"/>
              <a:t>Bauhaus</a:t>
            </a:r>
            <a:r>
              <a:rPr lang="en-US" altLang="zh-CN" sz="1700"/>
              <a:t>: </a:t>
            </a:r>
            <a:r>
              <a:rPr lang="en" altLang="zh-CN" sz="1700"/>
              <a:t>this is an obvious style, Usually, the style of Bauhaus is a mix of industry and design. Designers think the simple is complexity. They use art with craft and mass production.</a:t>
            </a:r>
          </a:p>
          <a:p>
            <a:pPr>
              <a:lnSpc>
                <a:spcPct val="100000"/>
              </a:lnSpc>
            </a:pPr>
            <a:endParaRPr lang="en" altLang="zh-CN" sz="1700"/>
          </a:p>
          <a:p>
            <a:pPr>
              <a:lnSpc>
                <a:spcPct val="100000"/>
              </a:lnSpc>
            </a:pPr>
            <a:r>
              <a:rPr lang="en" altLang="zh-CN" sz="1700"/>
              <a:t>Auger driller:</a:t>
            </a:r>
            <a:r>
              <a:rPr lang="zh-CN" altLang="en-US" sz="1700"/>
              <a:t> </a:t>
            </a:r>
            <a:r>
              <a:rPr lang="en" altLang="zh-CN" sz="1700"/>
              <a:t>It was a very tall spiral device, constantly spinning and destroying the original mechanism of the land. It was a very powerful and existential installation. </a:t>
            </a:r>
          </a:p>
        </p:txBody>
      </p:sp>
      <p:sp>
        <p:nvSpPr>
          <p:cNvPr id="1040" name="Date Placeholder 19">
            <a:extLst>
              <a:ext uri="{FF2B5EF4-FFF2-40B4-BE49-F238E27FC236}">
                <a16:creationId xmlns:a16="http://schemas.microsoft.com/office/drawing/2014/main" id="{62A5EAA4-053A-482C-89B0-805B7C4A78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597A1C8-86D4-44CB-8EC3-80B6ED238A4D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041" name="Slide Number Placeholder 21">
            <a:extLst>
              <a:ext uri="{FF2B5EF4-FFF2-40B4-BE49-F238E27FC236}">
                <a16:creationId xmlns:a16="http://schemas.microsoft.com/office/drawing/2014/main" id="{FB58129B-E40D-410E-A0F4-A59707C8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08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黄色的蛇&#10;&#10;低可信度描述已自动生成">
            <a:extLst>
              <a:ext uri="{FF2B5EF4-FFF2-40B4-BE49-F238E27FC236}">
                <a16:creationId xmlns:a16="http://schemas.microsoft.com/office/drawing/2014/main" id="{9B4A904F-32EA-F82C-1182-BBDF7FA4AE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" r="2" b="4849"/>
          <a:stretch/>
        </p:blipFill>
        <p:spPr bwMode="auto">
          <a:xfrm>
            <a:off x="20" y="10"/>
            <a:ext cx="5043776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8D8AF20-FE76-E0E5-0676-7B33A993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743" y="1714500"/>
            <a:ext cx="3316310" cy="3429000"/>
          </a:xfrm>
        </p:spPr>
        <p:txBody>
          <a:bodyPr anchor="ctr">
            <a:normAutofit/>
          </a:bodyPr>
          <a:lstStyle/>
          <a:p>
            <a:pPr algn="ctr"/>
            <a:r>
              <a:rPr kumimoji="1" lang="en" altLang="zh-CN">
                <a:solidFill>
                  <a:srgbClr val="FFFFFF"/>
                </a:solidFill>
              </a:rPr>
              <a:t>Research in form</a:t>
            </a: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4109" name="Footer Placeholder 23">
            <a:extLst>
              <a:ext uri="{FF2B5EF4-FFF2-40B4-BE49-F238E27FC236}">
                <a16:creationId xmlns:a16="http://schemas.microsoft.com/office/drawing/2014/main" id="{994BFA5D-01FE-4F69-9018-994E96C3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pic>
        <p:nvPicPr>
          <p:cNvPr id="4098" name="Picture 2" descr="手上戴着戒指&#10;&#10;中度可信度描述已自动生成">
            <a:extLst>
              <a:ext uri="{FF2B5EF4-FFF2-40B4-BE49-F238E27FC236}">
                <a16:creationId xmlns:a16="http://schemas.microsoft.com/office/drawing/2014/main" id="{1F69EE6A-4661-A7DE-ED60-BEE14AF87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r="19821" b="6"/>
          <a:stretch/>
        </p:blipFill>
        <p:spPr bwMode="auto">
          <a:xfrm>
            <a:off x="6355880" y="1714500"/>
            <a:ext cx="1288309" cy="172750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02" name="Picture 6" descr="蓝色的蛇&#10;&#10;描述已自动生成">
            <a:extLst>
              <a:ext uri="{FF2B5EF4-FFF2-40B4-BE49-F238E27FC236}">
                <a16:creationId xmlns:a16="http://schemas.microsoft.com/office/drawing/2014/main" id="{688FFCEB-4794-117F-C9E4-2FE31B8F1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" b="6"/>
          <a:stretch/>
        </p:blipFill>
        <p:spPr bwMode="auto">
          <a:xfrm>
            <a:off x="7965924" y="1714501"/>
            <a:ext cx="1288309" cy="172750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04" name="Picture 8" descr="小蛇&#10;&#10;中度可信度描述已自动生成">
            <a:extLst>
              <a:ext uri="{FF2B5EF4-FFF2-40B4-BE49-F238E27FC236}">
                <a16:creationId xmlns:a16="http://schemas.microsoft.com/office/drawing/2014/main" id="{43CDB2A4-4F47-1499-711E-9EE709353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5" r="-3" b="-3"/>
          <a:stretch/>
        </p:blipFill>
        <p:spPr bwMode="auto">
          <a:xfrm>
            <a:off x="9575969" y="1714499"/>
            <a:ext cx="1288309" cy="172750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7344FC-872E-50D7-ECD6-2CE34A20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0673" y="3811349"/>
            <a:ext cx="4754451" cy="2365613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The snake is the shape, or medium of communication, that I finally settled on for the piece.</a:t>
            </a:r>
            <a:endParaRPr kumimoji="1" lang="zh-CN" altLang="en-US" dirty="0"/>
          </a:p>
        </p:txBody>
      </p:sp>
      <p:sp>
        <p:nvSpPr>
          <p:cNvPr id="4111" name="Date Placeholder 22">
            <a:extLst>
              <a:ext uri="{FF2B5EF4-FFF2-40B4-BE49-F238E27FC236}">
                <a16:creationId xmlns:a16="http://schemas.microsoft.com/office/drawing/2014/main" id="{2399C43D-2A29-445B-A0E8-C751A8AC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E8270BAC-4CEB-47BF-98A7-89967C92E124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4113" name="Slide Number Placeholder 24">
            <a:extLst>
              <a:ext uri="{FF2B5EF4-FFF2-40B4-BE49-F238E27FC236}">
                <a16:creationId xmlns:a16="http://schemas.microsoft.com/office/drawing/2014/main" id="{7821E90E-1132-411C-8280-C8C2FD085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0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635629-89BA-6920-8F91-3CDB0DA64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4107"/>
            <a:ext cx="10491331" cy="868934"/>
          </a:xfrm>
        </p:spPr>
        <p:txBody>
          <a:bodyPr>
            <a:normAutofit/>
          </a:bodyPr>
          <a:lstStyle/>
          <a:p>
            <a:r>
              <a:rPr kumimoji="1" lang="en" altLang="zh-CN" sz="2800" dirty="0"/>
              <a:t>Material reference</a:t>
            </a:r>
            <a:r>
              <a:rPr kumimoji="1" lang="en-US" altLang="zh-CN" sz="2800" dirty="0"/>
              <a:t>-</a:t>
            </a:r>
            <a:r>
              <a:rPr kumimoji="1" lang="zh-CN" altLang="en-US" sz="2800" dirty="0"/>
              <a:t> </a:t>
            </a:r>
            <a:r>
              <a:rPr kumimoji="1" lang="en" altLang="zh-CN" sz="2800" dirty="0"/>
              <a:t>relatively traditional and relatively avant-garde</a:t>
            </a:r>
            <a:endParaRPr kumimoji="1" lang="zh-CN" altLang="en-US" sz="2800" dirty="0"/>
          </a:p>
        </p:txBody>
      </p:sp>
      <p:sp>
        <p:nvSpPr>
          <p:cNvPr id="5133" name="Footer Placeholder 5">
            <a:extLst>
              <a:ext uri="{FF2B5EF4-FFF2-40B4-BE49-F238E27FC236}">
                <a16:creationId xmlns:a16="http://schemas.microsoft.com/office/drawing/2014/main" id="{0FCBAAB8-7B27-4032-AEE7-2CC16E0EB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F639AB-1A58-48C2-0173-CDC72BD08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206309"/>
            <a:ext cx="4663439" cy="3813492"/>
          </a:xfrm>
        </p:spPr>
        <p:txBody>
          <a:bodyPr>
            <a:normAutofit/>
          </a:bodyPr>
          <a:lstStyle/>
          <a:p>
            <a:r>
              <a:rPr lang="en" altLang="zh-CN" dirty="0"/>
              <a:t>Polina </a:t>
            </a:r>
            <a:r>
              <a:rPr lang="en" altLang="zh-CN" dirty="0" err="1"/>
              <a:t>Osipova</a:t>
            </a:r>
            <a:r>
              <a:rPr lang="zh-CN" altLang="en-US" dirty="0"/>
              <a:t>： </a:t>
            </a:r>
            <a:r>
              <a:rPr lang="en" altLang="zh-CN" dirty="0"/>
              <a:t>Polina </a:t>
            </a:r>
            <a:r>
              <a:rPr lang="en" altLang="zh-CN" dirty="0" err="1"/>
              <a:t>Osipova</a:t>
            </a:r>
            <a:r>
              <a:rPr lang="en" altLang="zh-CN" dirty="0"/>
              <a:t>, who is more of an avant-garde artist, has instead incorporated several ethnic features.</a:t>
            </a:r>
          </a:p>
          <a:p>
            <a:endParaRPr lang="en-US" altLang="zh-CN" dirty="0"/>
          </a:p>
          <a:p>
            <a:endParaRPr kumimoji="1" lang="en-US" altLang="zh-CN" dirty="0"/>
          </a:p>
          <a:p>
            <a:r>
              <a:rPr lang="en" altLang="zh-CN" dirty="0" err="1"/>
              <a:t>Mizuki</a:t>
            </a:r>
            <a:r>
              <a:rPr lang="en" altLang="zh-CN" dirty="0"/>
              <a:t> Goltz</a:t>
            </a:r>
            <a:r>
              <a:rPr kumimoji="1" lang="zh-CN" altLang="en-US" dirty="0"/>
              <a:t>：</a:t>
            </a:r>
            <a:r>
              <a:rPr kumimoji="1" lang="en" altLang="zh-CN" dirty="0"/>
              <a:t>In her work, the pearls show fluidity and harmony. </a:t>
            </a:r>
            <a:endParaRPr kumimoji="1"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A252C9F-7213-ED60-ED0E-42DB3A601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3" r="8581" b="4"/>
          <a:stretch/>
        </p:blipFill>
        <p:spPr bwMode="auto">
          <a:xfrm>
            <a:off x="6326272" y="2385060"/>
            <a:ext cx="2342184" cy="364275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3B613FE-20C7-2EB7-023D-E73AB5DB8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8" r="5484" b="4"/>
          <a:stretch/>
        </p:blipFill>
        <p:spPr bwMode="auto">
          <a:xfrm>
            <a:off x="8990190" y="2377046"/>
            <a:ext cx="2342184" cy="364275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135" name="Date Placeholder 4">
            <a:extLst>
              <a:ext uri="{FF2B5EF4-FFF2-40B4-BE49-F238E27FC236}">
                <a16:creationId xmlns:a16="http://schemas.microsoft.com/office/drawing/2014/main" id="{1C943B4F-B468-424E-9A7B-D8CC51006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F566B52-4061-4CE8-BFF6-4584FE258BC8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5137" name="Slide Number Placeholder 17">
            <a:extLst>
              <a:ext uri="{FF2B5EF4-FFF2-40B4-BE49-F238E27FC236}">
                <a16:creationId xmlns:a16="http://schemas.microsoft.com/office/drawing/2014/main" id="{DC421540-8CB3-4AEE-9086-AD8FA4221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2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A2E3C3-9CFD-4CF7-A9B3-5DC91F77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42" y="838200"/>
            <a:ext cx="5283958" cy="5181600"/>
          </a:xfrm>
        </p:spPr>
        <p:txBody>
          <a:bodyPr>
            <a:normAutofit/>
          </a:bodyPr>
          <a:lstStyle/>
          <a:p>
            <a:r>
              <a:rPr kumimoji="1" lang="en" altLang="zh-CN" sz="5400"/>
              <a:t>Preliminary draft</a:t>
            </a:r>
            <a:endParaRPr kumimoji="1" lang="zh-CN" altLang="en-US" sz="5400"/>
          </a:p>
        </p:txBody>
      </p:sp>
      <p:sp>
        <p:nvSpPr>
          <p:cNvPr id="8" name="Footer Placeholder 24">
            <a:extLst>
              <a:ext uri="{FF2B5EF4-FFF2-40B4-BE49-F238E27FC236}">
                <a16:creationId xmlns:a16="http://schemas.microsoft.com/office/drawing/2014/main" id="{C9130FF3-5EDB-40FB-9DCA-90BEB3D5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61B7486-2E48-7238-9C44-EB8B30D2B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8619" y="838200"/>
            <a:ext cx="3515180" cy="5333999"/>
          </a:xfrm>
        </p:spPr>
        <p:txBody>
          <a:bodyPr anchor="t">
            <a:normAutofit/>
          </a:bodyPr>
          <a:lstStyle/>
          <a:p>
            <a:r>
              <a:rPr kumimoji="1" lang="en" altLang="zh-CN" dirty="0"/>
              <a:t>Structure and space</a:t>
            </a:r>
          </a:p>
          <a:p>
            <a:endParaRPr kumimoji="1" lang="en" altLang="zh-CN" dirty="0"/>
          </a:p>
          <a:p>
            <a:r>
              <a:rPr kumimoji="1" lang="en" altLang="zh-CN" dirty="0"/>
              <a:t>The fluid and variable boundaries</a:t>
            </a:r>
          </a:p>
          <a:p>
            <a:endParaRPr kumimoji="1" lang="en" altLang="zh-CN" dirty="0"/>
          </a:p>
          <a:p>
            <a:r>
              <a:rPr kumimoji="1" lang="en" altLang="zh-CN" dirty="0"/>
              <a:t>A combination of snake and accessory</a:t>
            </a:r>
            <a:endParaRPr kumimoji="1" lang="zh-CN" altLang="en-US" dirty="0"/>
          </a:p>
        </p:txBody>
      </p:sp>
      <p:sp>
        <p:nvSpPr>
          <p:cNvPr id="10" name="Date Placeholder 23">
            <a:extLst>
              <a:ext uri="{FF2B5EF4-FFF2-40B4-BE49-F238E27FC236}">
                <a16:creationId xmlns:a16="http://schemas.microsoft.com/office/drawing/2014/main" id="{55B39C46-506D-44D7-AEB8-EF349EE517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05739FCD-39C2-4FCD-A23B-FC3E4BFD59CE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2" name="Slide Number Placeholder 19">
            <a:extLst>
              <a:ext uri="{FF2B5EF4-FFF2-40B4-BE49-F238E27FC236}">
                <a16:creationId xmlns:a16="http://schemas.microsoft.com/office/drawing/2014/main" id="{52768403-B88C-4BF4-9D44-D8688719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2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本&#10;&#10;描述已自动生成">
            <a:extLst>
              <a:ext uri="{FF2B5EF4-FFF2-40B4-BE49-F238E27FC236}">
                <a16:creationId xmlns:a16="http://schemas.microsoft.com/office/drawing/2014/main" id="{BE43AF51-C23C-6371-9238-C3B69215B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07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BE4A9-DF6C-B2BD-73A9-EDF4B54CB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918" y="838200"/>
            <a:ext cx="8476641" cy="3886201"/>
          </a:xfrm>
        </p:spPr>
        <p:txBody>
          <a:bodyPr anchor="t">
            <a:normAutofit/>
          </a:bodyPr>
          <a:lstStyle/>
          <a:p>
            <a:r>
              <a:rPr kumimoji="1" lang="en" altLang="zh-CN" sz="6600"/>
              <a:t>Final design</a:t>
            </a:r>
            <a:endParaRPr kumimoji="1" lang="zh-CN" altLang="en-US" sz="660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A5B49BC3-54E8-4F20-B659-99E124FBB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918" y="4286251"/>
            <a:ext cx="6881522" cy="876300"/>
          </a:xfrm>
        </p:spPr>
        <p:txBody>
          <a:bodyPr anchor="b">
            <a:noAutofit/>
          </a:bodyPr>
          <a:lstStyle/>
          <a:p>
            <a:r>
              <a:rPr lang="en-US" sz="3200" dirty="0"/>
              <a:t>Name</a:t>
            </a:r>
            <a:r>
              <a:rPr lang="zh-CN" altLang="en-US" sz="3200" dirty="0"/>
              <a:t>：</a:t>
            </a:r>
            <a:r>
              <a:rPr lang="en" altLang="zh-CN" sz="3200" dirty="0"/>
              <a:t>The Touch of the Snake - Flowing Space</a:t>
            </a:r>
            <a:endParaRPr lang="en-US" sz="3200" dirty="0"/>
          </a:p>
        </p:txBody>
      </p:sp>
      <p:sp>
        <p:nvSpPr>
          <p:cNvPr id="21" name="Footer Placeholder 8">
            <a:extLst>
              <a:ext uri="{FF2B5EF4-FFF2-40B4-BE49-F238E27FC236}">
                <a16:creationId xmlns:a16="http://schemas.microsoft.com/office/drawing/2014/main" id="{3693E4C8-0D87-4837-8378-6A90CB75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22" name="Date Placeholder 6">
            <a:extLst>
              <a:ext uri="{FF2B5EF4-FFF2-40B4-BE49-F238E27FC236}">
                <a16:creationId xmlns:a16="http://schemas.microsoft.com/office/drawing/2014/main" id="{F00555FD-1EDC-45B1-AA48-3E48B4F3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B999BFD-B4F0-4102-AF89-8971AC1AF670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751779E8-8E88-44DA-A13B-ECAF73D6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17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本&#10;&#10;描述已自动生成">
            <a:extLst>
              <a:ext uri="{FF2B5EF4-FFF2-40B4-BE49-F238E27FC236}">
                <a16:creationId xmlns:a16="http://schemas.microsoft.com/office/drawing/2014/main" id="{8374736C-86C2-DA44-2733-9EA969B21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14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A04E24-7842-C401-FB53-040785B0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9"/>
            <a:ext cx="5158739" cy="1635442"/>
          </a:xfrm>
        </p:spPr>
        <p:txBody>
          <a:bodyPr>
            <a:normAutofit/>
          </a:bodyPr>
          <a:lstStyle/>
          <a:p>
            <a:r>
              <a:rPr lang="en" altLang="zh-CN"/>
              <a:t>E</a:t>
            </a:r>
            <a:r>
              <a:rPr lang="en" altLang="zh-CN" b="0" i="0">
                <a:effectLst/>
              </a:rPr>
              <a:t>xperiment</a:t>
            </a:r>
            <a:endParaRPr kumimoji="1" lang="zh-CN" altLang="en-US"/>
          </a:p>
        </p:txBody>
      </p:sp>
      <p:sp>
        <p:nvSpPr>
          <p:cNvPr id="8" name="Footer Placeholder 24">
            <a:extLst>
              <a:ext uri="{FF2B5EF4-FFF2-40B4-BE49-F238E27FC236}">
                <a16:creationId xmlns:a16="http://schemas.microsoft.com/office/drawing/2014/main" id="{C9130FF3-5EDB-40FB-9DCA-90BEB3D5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39E145-ECFD-43C4-87E4-B033C5987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72370"/>
            <a:ext cx="5053928" cy="35045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Material experiment: clay/real pearls wire size</a:t>
            </a:r>
          </a:p>
          <a:p>
            <a:endParaRPr kumimoji="1" lang="en" altLang="zh-CN" dirty="0"/>
          </a:p>
          <a:p>
            <a:r>
              <a:rPr kumimoji="1" lang="en" altLang="zh-CN" dirty="0"/>
              <a:t>Modelling experiment</a:t>
            </a:r>
            <a:r>
              <a:rPr kumimoji="1" lang="zh-CN" altLang="en-US" dirty="0"/>
              <a:t>：</a:t>
            </a:r>
            <a:r>
              <a:rPr kumimoji="1" lang="en" altLang="zh-CN" dirty="0"/>
              <a:t> Weaving experiment Clay snake</a:t>
            </a:r>
            <a:endParaRPr kumimoji="1" lang="zh-CN" altLang="en-US" dirty="0"/>
          </a:p>
        </p:txBody>
      </p:sp>
      <p:pic>
        <p:nvPicPr>
          <p:cNvPr id="7" name="图片 6" descr="人戴着帽子&#10;&#10;中度可信度描述已自动生成">
            <a:extLst>
              <a:ext uri="{FF2B5EF4-FFF2-40B4-BE49-F238E27FC236}">
                <a16:creationId xmlns:a16="http://schemas.microsoft.com/office/drawing/2014/main" id="{F2F81478-C813-3636-EA25-BA5B4B381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66271" y="1762916"/>
            <a:ext cx="4442889" cy="3332167"/>
          </a:xfrm>
          <a:prstGeom prst="rect">
            <a:avLst/>
          </a:prstGeom>
          <a:noFill/>
        </p:spPr>
      </p:pic>
      <p:sp>
        <p:nvSpPr>
          <p:cNvPr id="10" name="Date Placeholder 23">
            <a:extLst>
              <a:ext uri="{FF2B5EF4-FFF2-40B4-BE49-F238E27FC236}">
                <a16:creationId xmlns:a16="http://schemas.microsoft.com/office/drawing/2014/main" id="{55B39C46-506D-44D7-AEB8-EF349EE517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5739FCD-39C2-4FCD-A23B-FC3E4BFD59CE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2" name="Slide Number Placeholder 19">
            <a:extLst>
              <a:ext uri="{FF2B5EF4-FFF2-40B4-BE49-F238E27FC236}">
                <a16:creationId xmlns:a16="http://schemas.microsoft.com/office/drawing/2014/main" id="{52768403-B88C-4BF4-9D44-D8688719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89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报纸上的文字&#10;&#10;描述已自动生成">
            <a:extLst>
              <a:ext uri="{FF2B5EF4-FFF2-40B4-BE49-F238E27FC236}">
                <a16:creationId xmlns:a16="http://schemas.microsoft.com/office/drawing/2014/main" id="{15318DD7-52C8-3845-4750-8DBF26B39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303" y="-3916"/>
            <a:ext cx="8577394" cy="686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59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报纸上的字&#10;&#10;描述已自动生成">
            <a:extLst>
              <a:ext uri="{FF2B5EF4-FFF2-40B4-BE49-F238E27FC236}">
                <a16:creationId xmlns:a16="http://schemas.microsoft.com/office/drawing/2014/main" id="{3968EAAC-AB7E-31B6-4442-EB87CE0BE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96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60DB5-200C-0D63-D22D-81C1EA67D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836" y="838200"/>
            <a:ext cx="6099202" cy="5181600"/>
          </a:xfrm>
        </p:spPr>
        <p:txBody>
          <a:bodyPr anchor="b">
            <a:normAutofit/>
          </a:bodyPr>
          <a:lstStyle/>
          <a:p>
            <a:r>
              <a:rPr lang="en" altLang="zh-CN" sz="6600"/>
              <a:t>The process of making</a:t>
            </a:r>
            <a:r>
              <a:rPr lang="zh-CN" altLang="en-US" sz="6600"/>
              <a:t> </a:t>
            </a:r>
            <a:r>
              <a:rPr lang="en-US" altLang="zh-CN" sz="6600"/>
              <a:t>final</a:t>
            </a:r>
            <a:r>
              <a:rPr lang="zh-CN" altLang="en-US" sz="6600"/>
              <a:t> </a:t>
            </a:r>
            <a:r>
              <a:rPr lang="en-US" altLang="zh-CN" sz="6600"/>
              <a:t>work</a:t>
            </a:r>
            <a:r>
              <a:rPr lang="zh-CN" altLang="en-US" sz="6600"/>
              <a:t> </a:t>
            </a:r>
            <a:r>
              <a:rPr lang="en-US" altLang="zh-CN" sz="6600"/>
              <a:t>item</a:t>
            </a:r>
            <a:endParaRPr kumimoji="1" lang="zh-CN" altLang="en-US" sz="660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7E58207-F912-40D4-9CEB-93F33ED14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0229" y="838201"/>
            <a:ext cx="2398976" cy="5191760"/>
          </a:xfrm>
        </p:spPr>
        <p:txBody>
          <a:bodyPr anchor="t"/>
          <a:lstStyle/>
          <a:p>
            <a:pPr algn="l"/>
            <a:endParaRPr lang="en-US" dirty="0"/>
          </a:p>
        </p:txBody>
      </p:sp>
      <p:sp>
        <p:nvSpPr>
          <p:cNvPr id="10" name="Footer Placeholder 22">
            <a:extLst>
              <a:ext uri="{FF2B5EF4-FFF2-40B4-BE49-F238E27FC236}">
                <a16:creationId xmlns:a16="http://schemas.microsoft.com/office/drawing/2014/main" id="{23B2C111-444A-4EC4-8458-8ADA4738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Date Placeholder 21">
            <a:extLst>
              <a:ext uri="{FF2B5EF4-FFF2-40B4-BE49-F238E27FC236}">
                <a16:creationId xmlns:a16="http://schemas.microsoft.com/office/drawing/2014/main" id="{165E7B37-A5D3-4D98-A369-5AABB41C3A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D59485C-9C6D-4E6F-98F8-61D1A15CA1B5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7238485C-5441-42A1-B7B6-82710FFC8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37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低可信度描述已自动生成">
            <a:extLst>
              <a:ext uri="{FF2B5EF4-FFF2-40B4-BE49-F238E27FC236}">
                <a16:creationId xmlns:a16="http://schemas.microsoft.com/office/drawing/2014/main" id="{2EA31D42-E9C7-005D-C9E7-088BA82AE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32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人, 室内, 手, 男人&#10;&#10;描述已自动生成">
            <a:extLst>
              <a:ext uri="{FF2B5EF4-FFF2-40B4-BE49-F238E27FC236}">
                <a16:creationId xmlns:a16="http://schemas.microsoft.com/office/drawing/2014/main" id="{D5935E23-0068-9F0B-D03D-6161CE1E046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1193" b="23807"/>
          <a:stretch/>
        </p:blipFill>
        <p:spPr>
          <a:xfrm>
            <a:off x="20" y="10"/>
            <a:ext cx="12191980" cy="6857990"/>
          </a:xfrm>
          <a:noFill/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1EE5099-AB3D-EC6C-5C83-70CC181A2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884" y="-915566"/>
            <a:ext cx="4674231" cy="2852420"/>
          </a:xfrm>
        </p:spPr>
        <p:txBody>
          <a:bodyPr>
            <a:normAutofit/>
          </a:bodyPr>
          <a:lstStyle/>
          <a:p>
            <a:pPr algn="ctr"/>
            <a:r>
              <a:rPr lang="en" altLang="zh-CN" b="1" i="0" dirty="0">
                <a:solidFill>
                  <a:schemeClr val="bg1"/>
                </a:solidFill>
                <a:effectLst/>
              </a:rPr>
              <a:t>final work showing</a:t>
            </a:r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17518024-69B4-4843-877B-A8C418CA6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E26D1122-91DB-4E63-BCD1-21F66B1436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F71A99F-BC57-4841-9248-20E469ED7ACA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4/11/23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6">
            <a:extLst>
              <a:ext uri="{FF2B5EF4-FFF2-40B4-BE49-F238E27FC236}">
                <a16:creationId xmlns:a16="http://schemas.microsoft.com/office/drawing/2014/main" id="{00B92D0D-B1D8-40BF-BE4C-3912BEA6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620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社交网络的手机截图上有人的照片上写着字&#10;&#10;低可信度描述已自动生成">
            <a:extLst>
              <a:ext uri="{FF2B5EF4-FFF2-40B4-BE49-F238E27FC236}">
                <a16:creationId xmlns:a16="http://schemas.microsoft.com/office/drawing/2014/main" id="{91661FD8-82A2-125D-8D87-AE6965ACE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</p:spPr>
      </p:pic>
    </p:spTree>
    <p:extLst>
      <p:ext uri="{BB962C8B-B14F-4D97-AF65-F5344CB8AC3E}">
        <p14:creationId xmlns:p14="http://schemas.microsoft.com/office/powerpoint/2010/main" val="3087861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7C4CDB-F79E-A752-97A9-BDC0ADBD6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685" y="2927351"/>
            <a:ext cx="9360664" cy="3428999"/>
          </a:xfrm>
        </p:spPr>
        <p:txBody>
          <a:bodyPr>
            <a:normAutofit/>
          </a:bodyPr>
          <a:lstStyle/>
          <a:p>
            <a:r>
              <a:rPr kumimoji="1" lang="en-US" altLang="zh-CN" sz="6600" dirty="0"/>
              <a:t>Finally</a:t>
            </a:r>
            <a:r>
              <a:rPr kumimoji="1" lang="zh-CN" altLang="en-US" sz="6600" dirty="0"/>
              <a:t>？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07E58207-F912-40D4-9CEB-93F33ED14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685" y="629921"/>
            <a:ext cx="9405496" cy="762000"/>
          </a:xfrm>
        </p:spPr>
        <p:txBody>
          <a:bodyPr anchor="ctr"/>
          <a:lstStyle/>
          <a:p>
            <a:r>
              <a:rPr lang="en-US" dirty="0"/>
              <a:t>Just creation is incomplete.</a:t>
            </a:r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E1A5ADB5-C34B-438A-931C-331443FE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42B4140C-4BC1-489D-925D-17E13F15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FBA334F-AA3C-44CA-B7BC-99086E3BBB2A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8802E83B-81DE-4F42-BB1E-2F8E5591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85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5604-9F32-4EA7-147E-329B17B6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704" y="384173"/>
            <a:ext cx="5687095" cy="1820823"/>
          </a:xfrm>
        </p:spPr>
        <p:txBody>
          <a:bodyPr>
            <a:normAutofit/>
          </a:bodyPr>
          <a:lstStyle/>
          <a:p>
            <a:r>
              <a:rPr kumimoji="1" lang="en" altLang="zh-CN"/>
              <a:t>Exhibition</a:t>
            </a:r>
            <a:endParaRPr kumimoji="1" lang="zh-CN" alt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4C6588B-A665-4235-9066-224A8F8E2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13E20D-C812-ADF6-80F0-A23B21CEA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84" r="4" b="7508"/>
          <a:stretch/>
        </p:blipFill>
        <p:spPr>
          <a:xfrm>
            <a:off x="1231806" y="600924"/>
            <a:ext cx="3758666" cy="1989876"/>
          </a:xfrm>
          <a:custGeom>
            <a:avLst/>
            <a:gdLst/>
            <a:ahLst/>
            <a:cxnLst/>
            <a:rect l="l" t="t" r="r" b="b"/>
            <a:pathLst>
              <a:path w="3758666" h="1989876">
                <a:moveTo>
                  <a:pt x="1879333" y="0"/>
                </a:moveTo>
                <a:cubicBezTo>
                  <a:pt x="2917260" y="0"/>
                  <a:pt x="3758666" y="841406"/>
                  <a:pt x="3758666" y="1879333"/>
                </a:cubicBezTo>
                <a:lnTo>
                  <a:pt x="3758666" y="1989876"/>
                </a:lnTo>
                <a:lnTo>
                  <a:pt x="0" y="1989876"/>
                </a:lnTo>
                <a:lnTo>
                  <a:pt x="0" y="1879333"/>
                </a:lnTo>
                <a:cubicBezTo>
                  <a:pt x="0" y="841406"/>
                  <a:pt x="841406" y="0"/>
                  <a:pt x="1879333" y="0"/>
                </a:cubicBezTo>
                <a:close/>
              </a:path>
            </a:pathLst>
          </a:custGeom>
          <a:noFill/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15F82D5-791C-2A72-BF44-63774277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93" r="1" b="30558"/>
          <a:stretch/>
        </p:blipFill>
        <p:spPr>
          <a:xfrm>
            <a:off x="1231806" y="2590800"/>
            <a:ext cx="3758666" cy="3429000"/>
          </a:xfrm>
          <a:prstGeom prst="rect">
            <a:avLst/>
          </a:prstGeom>
          <a:noFill/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AC0F8B-7987-5B3D-018E-F7766289D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174" y="3079705"/>
            <a:ext cx="5650626" cy="3097257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Promotional posters</a:t>
            </a:r>
          </a:p>
          <a:p>
            <a:endParaRPr kumimoji="1" lang="en" altLang="zh-CN" dirty="0"/>
          </a:p>
          <a:p>
            <a:r>
              <a:rPr kumimoji="1" lang="en" altLang="zh-CN" dirty="0"/>
              <a:t>design sheet production</a:t>
            </a:r>
          </a:p>
          <a:p>
            <a:endParaRPr kumimoji="1" lang="en" altLang="zh-CN" dirty="0"/>
          </a:p>
          <a:p>
            <a:r>
              <a:rPr kumimoji="1" lang="en" altLang="zh-CN" dirty="0"/>
              <a:t>PPT production</a:t>
            </a:r>
            <a:endParaRPr kumimoji="1" lang="zh-CN" altLang="en-US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DB7911FD-EACE-457E-B802-848626F1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29C1945-1E51-4457-A7E3-5DD978842034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0A328C90-809D-416B-BACD-3AA49B086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49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C2CA8E-CF7C-9A62-83AF-F18A58541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Poster</a:t>
            </a:r>
            <a:endParaRPr kumimoji="1" lang="zh-CN" altLang="en-US" dirty="0"/>
          </a:p>
        </p:txBody>
      </p:sp>
      <p:pic>
        <p:nvPicPr>
          <p:cNvPr id="4" name="图片 3" descr="徽标, 公司名称&#10;&#10;中度可信度描述已自动生成">
            <a:extLst>
              <a:ext uri="{FF2B5EF4-FFF2-40B4-BE49-F238E27FC236}">
                <a16:creationId xmlns:a16="http://schemas.microsoft.com/office/drawing/2014/main" id="{2B5A1D12-98CF-5776-102D-946C15FA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82083"/>
            <a:ext cx="4310921" cy="609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11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519A4C-A042-EBB8-E14A-FFED53A1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1354"/>
            <a:ext cx="10515600" cy="895291"/>
          </a:xfrm>
        </p:spPr>
        <p:txBody>
          <a:bodyPr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Finally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77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A34B52-22A1-14C2-C5B4-0831C2752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3651"/>
            <a:ext cx="10515600" cy="1116811"/>
          </a:xfrm>
        </p:spPr>
        <p:txBody>
          <a:bodyPr/>
          <a:lstStyle/>
          <a:p>
            <a:r>
              <a:rPr kumimoji="1" lang="en-US" altLang="zh-CN" dirty="0"/>
              <a:t>Reflection</a:t>
            </a:r>
            <a:endParaRPr kumimoji="1" lang="zh-CN" altLang="en-US" dirty="0"/>
          </a:p>
        </p:txBody>
      </p:sp>
      <p:pic>
        <p:nvPicPr>
          <p:cNvPr id="5" name="内容占位符 4" descr="文本&#10;&#10;描述已自动生成">
            <a:extLst>
              <a:ext uri="{FF2B5EF4-FFF2-40B4-BE49-F238E27FC236}">
                <a16:creationId xmlns:a16="http://schemas.microsoft.com/office/drawing/2014/main" id="{33927941-8B4A-9274-2E01-8E3B5B0BA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166" y="2604446"/>
            <a:ext cx="3283224" cy="1641612"/>
          </a:xfr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4A2FC96C-840E-807C-AB37-AA40F29D1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717" y="1102057"/>
            <a:ext cx="4019015" cy="5530755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EF3C7AEB-A026-2B26-BDB9-B7BC48F67C36}"/>
              </a:ext>
            </a:extLst>
          </p:cNvPr>
          <p:cNvSpPr/>
          <p:nvPr/>
        </p:nvSpPr>
        <p:spPr>
          <a:xfrm>
            <a:off x="4811843" y="3132944"/>
            <a:ext cx="2353455" cy="584617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5822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D077904-760A-AC74-50D3-41E77B337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7043" y="2052740"/>
            <a:ext cx="5697901" cy="2880050"/>
          </a:xfrm>
        </p:spPr>
        <p:txBody>
          <a:bodyPr>
            <a:normAutofit/>
          </a:bodyPr>
          <a:lstStyle/>
          <a:p>
            <a:pPr algn="ctr"/>
            <a:r>
              <a:rPr kumimoji="1" lang="en" altLang="zh-CN" dirty="0"/>
              <a:t>Thank you for watching</a:t>
            </a:r>
            <a:endParaRPr kumimoji="1" lang="zh-CN" alt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3693E4C8-0D87-4837-8378-6A90CB75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F00555FD-1EDC-45B1-AA48-3E48B4F3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B999BFD-B4F0-4102-AF89-8971AC1AF670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51779E8-8E88-44DA-A13B-ECAF73D6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8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04E610-9E0D-93D5-8253-03DAD10A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solidFill>
                  <a:srgbClr val="333333"/>
                </a:solidFill>
                <a:latin typeface="Fira Sans" panose="020B0503050000020004" pitchFamily="34" charset="0"/>
              </a:rPr>
              <a:t>R</a:t>
            </a:r>
            <a:r>
              <a:rPr lang="en" altLang="zh-CN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eference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About [www Document], n.d. . MIZUKI. URL https://</a:t>
            </a:r>
            <a:r>
              <a:rPr kumimoji="1" lang="en" altLang="zh-CN" sz="1050" dirty="0" err="1"/>
              <a:t>mizukijewels.com</a:t>
            </a:r>
            <a:r>
              <a:rPr kumimoji="1" lang="en" altLang="zh-CN" sz="1050" dirty="0"/>
              <a:t>/pages/about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 err="1"/>
              <a:t>AnOther</a:t>
            </a:r>
            <a:r>
              <a:rPr kumimoji="1" lang="en" altLang="zh-CN" sz="1050" dirty="0"/>
              <a:t>, 2023.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, the Artist and Designer Celebrating Her Chuvash Roots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Document] . </a:t>
            </a:r>
            <a:r>
              <a:rPr kumimoji="1" lang="en" altLang="zh-CN" sz="1050" dirty="0" err="1"/>
              <a:t>AnOther</a:t>
            </a:r>
            <a:r>
              <a:rPr kumimoji="1" lang="en" altLang="zh-CN" sz="1050" dirty="0"/>
              <a:t>.</a:t>
            </a:r>
          </a:p>
          <a:p>
            <a:r>
              <a:rPr kumimoji="1" lang="en" altLang="zh-CN" sz="1050" dirty="0"/>
              <a:t>URI https://</a:t>
            </a:r>
            <a:r>
              <a:rPr kumimoji="1" lang="en" altLang="zh-CN" sz="1050" dirty="0" err="1"/>
              <a:t>www.anothermag.com</a:t>
            </a:r>
            <a:r>
              <a:rPr kumimoji="1" lang="en" altLang="zh-CN" sz="1050" dirty="0"/>
              <a:t>/fashion-beauty/14644/</a:t>
            </a:r>
            <a:r>
              <a:rPr kumimoji="1" lang="en" altLang="zh-CN" sz="1050" dirty="0" err="1"/>
              <a:t>polina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chuvash</a:t>
            </a:r>
            <a:r>
              <a:rPr kumimoji="1" lang="en" altLang="zh-CN" sz="1050" dirty="0"/>
              <a:t>-roots-</a:t>
            </a:r>
            <a:r>
              <a:rPr kumimoji="1" lang="en" altLang="zh-CN" sz="1050" dirty="0" err="1"/>
              <a:t>gucci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florence</a:t>
            </a:r>
            <a:r>
              <a:rPr kumimoji="1" lang="en" altLang="zh-CN" sz="1050" dirty="0"/>
              <a:t>-welch</a:t>
            </a:r>
          </a:p>
          <a:p>
            <a:r>
              <a:rPr kumimoji="1" lang="en" altLang="zh-CN" sz="1050" dirty="0"/>
              <a:t>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Dazed, 2021.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 is forging </a:t>
            </a:r>
            <a:r>
              <a:rPr kumimoji="1" lang="en" altLang="zh-CN" sz="1050" dirty="0" err="1"/>
              <a:t>armour</a:t>
            </a:r>
            <a:r>
              <a:rPr kumimoji="1" lang="en" altLang="zh-CN" sz="1050" dirty="0"/>
              <a:t> for the Chuvash warrior women of her past [www </a:t>
            </a:r>
            <a:r>
              <a:rPr kumimoji="1" lang="en" altLang="zh-CN" sz="1050" dirty="0" err="1"/>
              <a:t>DocumentJ</a:t>
            </a:r>
            <a:r>
              <a:rPr kumimoji="1" lang="en" altLang="zh-CN" sz="1050" dirty="0"/>
              <a:t>. Dazed.</a:t>
            </a:r>
          </a:p>
          <a:p>
            <a:r>
              <a:rPr kumimoji="1" lang="en" altLang="zh-CN" sz="1050" dirty="0"/>
              <a:t>URL https:/ /</a:t>
            </a:r>
            <a:r>
              <a:rPr kumimoji="1" lang="en" altLang="zh-CN" sz="1050" dirty="0" err="1"/>
              <a:t>www.dazeddigital.com</a:t>
            </a:r>
            <a:r>
              <a:rPr kumimoji="1" lang="en" altLang="zh-CN" sz="1050" dirty="0"/>
              <a:t>/art-photography/article/54629/1/</a:t>
            </a:r>
            <a:r>
              <a:rPr kumimoji="1" lang="en" altLang="zh-CN" sz="1050" dirty="0" err="1"/>
              <a:t>polina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russian</a:t>
            </a:r>
            <a:r>
              <a:rPr kumimoji="1" lang="en" altLang="zh-CN" sz="1050" dirty="0"/>
              <a:t>-artist-</a:t>
            </a:r>
            <a:r>
              <a:rPr kumimoji="1" lang="en" altLang="zh-CN" sz="1050" dirty="0" err="1"/>
              <a:t>chuvash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gucci</a:t>
            </a:r>
            <a:r>
              <a:rPr kumimoji="1" lang="en" altLang="zh-CN" sz="1050" dirty="0"/>
              <a:t>-</a:t>
            </a:r>
          </a:p>
          <a:p>
            <a:pPr marL="0" indent="0">
              <a:buNone/>
            </a:pPr>
            <a:r>
              <a:rPr kumimoji="1" lang="en" altLang="zh-CN" sz="1050" dirty="0" err="1"/>
              <a:t>russia</a:t>
            </a:r>
            <a:r>
              <a:rPr kumimoji="1" lang="en" altLang="zh-CN" sz="1050" dirty="0"/>
              <a:t>-traditional-folklore-craft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Nast, C., 2022.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 Is Putting Chuvash Culture On the Map In Russia-and Beyond [www Document].</a:t>
            </a:r>
          </a:p>
          <a:p>
            <a:r>
              <a:rPr kumimoji="1" lang="en" altLang="zh-CN" sz="1050" dirty="0"/>
              <a:t>Vogue. URL https://</a:t>
            </a:r>
            <a:r>
              <a:rPr kumimoji="1" lang="en" altLang="zh-CN" sz="1050" dirty="0" err="1"/>
              <a:t>www.vogue.com</a:t>
            </a:r>
            <a:r>
              <a:rPr kumimoji="1" lang="en" altLang="zh-CN" sz="1050" dirty="0"/>
              <a:t>/ article/polina-osipova-is-putting-chuvash-culture-on-the-map-in-russia-and-</a:t>
            </a:r>
          </a:p>
          <a:p>
            <a:r>
              <a:rPr kumimoji="1" lang="en" altLang="zh-CN" sz="1050" dirty="0"/>
              <a:t>beyond (accessed 2.23.23).</a:t>
            </a:r>
          </a:p>
        </p:txBody>
      </p:sp>
    </p:spTree>
    <p:extLst>
      <p:ext uri="{BB962C8B-B14F-4D97-AF65-F5344CB8AC3E}">
        <p14:creationId xmlns:p14="http://schemas.microsoft.com/office/powerpoint/2010/main" val="2387341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Nast, C., 2018.5 jewelry designers reinventing pearls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</a:t>
            </a:r>
            <a:r>
              <a:rPr kumimoji="1" lang="en" altLang="zh-CN" sz="1050" dirty="0" err="1"/>
              <a:t>DocumentJ</a:t>
            </a:r>
            <a:r>
              <a:rPr kumimoji="1" lang="en" altLang="zh-CN" sz="1050" dirty="0"/>
              <a:t>. Vogue France.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www.vogue.fr</a:t>
            </a:r>
            <a:r>
              <a:rPr kumimoji="1" lang="en" altLang="zh-CN" sz="1050" dirty="0"/>
              <a:t>/jewelry/profile/ story/5-jewellery-designers-reinventing-pearls/1779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Nast, C., 2022.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 Is Putting Chuvash Culture On the Map In Russia-and Beyond [www Document].</a:t>
            </a:r>
          </a:p>
          <a:p>
            <a:r>
              <a:rPr kumimoji="1" lang="en" altLang="zh-CN" sz="1050" dirty="0"/>
              <a:t>Vogue. URL https://</a:t>
            </a:r>
            <a:r>
              <a:rPr kumimoji="1" lang="en" altLang="zh-CN" sz="1050" dirty="0" err="1"/>
              <a:t>www.vogue.com</a:t>
            </a:r>
            <a:r>
              <a:rPr kumimoji="1" lang="en" altLang="zh-CN" sz="1050" dirty="0"/>
              <a:t>/ article/polina-osipova-is-putting-chuvash-culture-on-the-map-in-russia-and-</a:t>
            </a:r>
          </a:p>
          <a:p>
            <a:r>
              <a:rPr kumimoji="1" lang="en" altLang="zh-CN" sz="1050" dirty="0"/>
              <a:t>beyond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What Do Pearls Symbolize? The Meaning and History of Pearls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Document], n.d. . Sterling Forever. URL</a:t>
            </a:r>
          </a:p>
          <a:p>
            <a:r>
              <a:rPr kumimoji="1" lang="en" altLang="zh-CN" sz="1050" dirty="0"/>
              <a:t>https:/ /</a:t>
            </a:r>
            <a:r>
              <a:rPr kumimoji="1" lang="en" altLang="zh-CN" sz="1050" dirty="0" err="1"/>
              <a:t>www.sterlingforever.com</a:t>
            </a:r>
            <a:r>
              <a:rPr kumimoji="1" lang="en" altLang="zh-CN" sz="1050" dirty="0"/>
              <a:t>/blogs/blog/what-do-pearls-symbolize-the-meaning-and-history-of-pearls</a:t>
            </a:r>
          </a:p>
          <a:p>
            <a:r>
              <a:rPr kumimoji="1" lang="en" altLang="zh-CN" sz="1050" dirty="0"/>
              <a:t>accessed 2.23.23).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029A5D51-168D-C455-BFC6-63195DEEE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289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Ebert, G., 2020. </a:t>
            </a:r>
            <a:r>
              <a:rPr kumimoji="1" lang="en" altLang="zh-CN" sz="1050" dirty="0" err="1"/>
              <a:t>Fundreds</a:t>
            </a:r>
            <a:r>
              <a:rPr kumimoji="1" lang="en" altLang="zh-CN" sz="1050" dirty="0"/>
              <a:t> of Photos of the New York Sky Are Pinned to a Massive, Spherical Sculpture by Sarah Sze</a:t>
            </a:r>
          </a:p>
          <a:p>
            <a:r>
              <a:rPr kumimoji="1" lang="en" altLang="zh-CN" sz="1050" dirty="0"/>
              <a:t>[</a:t>
            </a:r>
            <a:r>
              <a:rPr kumimoji="1" lang="en" altLang="zh-CN" sz="1050" dirty="0" err="1"/>
              <a:t>WwW</a:t>
            </a:r>
            <a:r>
              <a:rPr kumimoji="1" lang="en" altLang="zh-CN" sz="1050" dirty="0"/>
              <a:t> Document]. Colossal. URL https://</a:t>
            </a:r>
            <a:r>
              <a:rPr kumimoji="1" lang="en" altLang="zh-CN" sz="1050" dirty="0" err="1"/>
              <a:t>www.thisiscolossal.com</a:t>
            </a:r>
            <a:r>
              <a:rPr kumimoji="1" lang="en" altLang="zh-CN" sz="1050" dirty="0"/>
              <a:t>/2020/06/ </a:t>
            </a:r>
            <a:r>
              <a:rPr kumimoji="1" lang="en" altLang="zh-CN" sz="1050" dirty="0" err="1"/>
              <a:t>sarah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sze</a:t>
            </a:r>
            <a:r>
              <a:rPr kumimoji="1" lang="en" altLang="zh-CN" sz="1050" dirty="0"/>
              <a:t>-shorter-than-the-day/</a:t>
            </a:r>
          </a:p>
          <a:p>
            <a:r>
              <a:rPr kumimoji="1" lang="en" altLang="zh-CN" sz="1050" dirty="0"/>
              <a:t>(accessed 2.24.23).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Sarah Sze [Www Document], n.d. . Victoria Miro. URL https:/ /</a:t>
            </a:r>
            <a:r>
              <a:rPr kumimoji="1" lang="en" altLang="zh-CN" sz="1050" dirty="0" err="1"/>
              <a:t>www.victoria-miro.com</a:t>
            </a:r>
            <a:r>
              <a:rPr kumimoji="1" lang="en" altLang="zh-CN" sz="1050" dirty="0"/>
              <a:t>/artists/ 33-sarah-sze/ (accessed</a:t>
            </a:r>
          </a:p>
          <a:p>
            <a:r>
              <a:rPr kumimoji="1" lang="en" altLang="zh-CN" sz="1050" dirty="0"/>
              <a:t>2.24.23).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Sarah Sze [Www Document], n.d. . Victoria Miro. URL https:/ /</a:t>
            </a:r>
            <a:r>
              <a:rPr kumimoji="1" lang="en" altLang="zh-CN" sz="1050" dirty="0" err="1"/>
              <a:t>www.victoria-miro.com</a:t>
            </a:r>
            <a:r>
              <a:rPr kumimoji="1" lang="en" altLang="zh-CN" sz="1050" dirty="0"/>
              <a:t>/artists/ 33-sarah-sze/ (accessed</a:t>
            </a:r>
          </a:p>
          <a:p>
            <a:r>
              <a:rPr kumimoji="1" lang="en" altLang="zh-CN" sz="1050" dirty="0"/>
              <a:t>2.24.23).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Sarah Sze, Night into Day [www </a:t>
            </a:r>
            <a:r>
              <a:rPr kumimoji="1" lang="en" altLang="zh-CN" sz="1050" dirty="0" err="1"/>
              <a:t>DocumentJ</a:t>
            </a:r>
            <a:r>
              <a:rPr kumimoji="1" lang="en" altLang="zh-CN" sz="1050" dirty="0"/>
              <a:t>, n.d. . </a:t>
            </a:r>
            <a:r>
              <a:rPr kumimoji="1" lang="en" altLang="zh-CN" sz="1050" dirty="0" err="1"/>
              <a:t>Fondation</a:t>
            </a:r>
            <a:r>
              <a:rPr kumimoji="1" lang="en" altLang="zh-CN" sz="1050" dirty="0"/>
              <a:t> Cartier pour </a:t>
            </a:r>
            <a:r>
              <a:rPr kumimoji="1" lang="en" altLang="zh-CN" sz="1050" dirty="0" err="1"/>
              <a:t>I'art</a:t>
            </a:r>
            <a:r>
              <a:rPr kumimoji="1" lang="en" altLang="zh-CN" sz="1050" dirty="0"/>
              <a:t> </a:t>
            </a:r>
            <a:r>
              <a:rPr kumimoji="1" lang="en" altLang="zh-CN" sz="1050" dirty="0" err="1"/>
              <a:t>contemporain</a:t>
            </a:r>
            <a:r>
              <a:rPr kumimoji="1" lang="en" altLang="zh-CN" sz="1050" dirty="0"/>
              <a:t>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www.fondationcartier.com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en</a:t>
            </a:r>
            <a:r>
              <a:rPr kumimoji="1" lang="en" altLang="zh-CN" sz="1050" dirty="0"/>
              <a:t>/exhibitions/sarah-sze-1 (accessed 2.24.23).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B691696-3A87-4EC4-8050-374653C6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356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Williamson, B., n.d. Sarah Sze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Document]. URL https://</a:t>
            </a:r>
            <a:r>
              <a:rPr kumimoji="1" lang="en" altLang="zh-CN" sz="1050" dirty="0" err="1"/>
              <a:t>www.studiointernational.com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index.php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sarah-sze</a:t>
            </a:r>
            <a:r>
              <a:rPr kumimoji="1" lang="en" altLang="zh-CN" sz="1050" dirty="0"/>
              <a:t>-</a:t>
            </a:r>
          </a:p>
          <a:p>
            <a:r>
              <a:rPr kumimoji="1" lang="en" altLang="zh-CN" sz="1050" dirty="0"/>
              <a:t>exhibition-review-</a:t>
            </a:r>
            <a:r>
              <a:rPr kumimoji="1" lang="en" altLang="zh-CN" sz="1050" dirty="0" err="1"/>
              <a:t>victoria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miro-london</a:t>
            </a:r>
            <a:r>
              <a:rPr kumimoji="1" lang="en" altLang="zh-CN" sz="1050" dirty="0"/>
              <a:t> (accessed 2.24.23).</a:t>
            </a:r>
          </a:p>
          <a:p>
            <a:endParaRPr kumimoji="1" lang="en-US" altLang="zh-CN" sz="1050" dirty="0"/>
          </a:p>
          <a:p>
            <a:r>
              <a:rPr kumimoji="1" lang="en" altLang="zh-CN" sz="1050" dirty="0"/>
              <a:t>A small, simple and smart family hallway [WWW Document], n.d.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www.ikea.com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gb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en</a:t>
            </a:r>
            <a:r>
              <a:rPr kumimoji="1" lang="en" altLang="zh-CN" sz="1050" dirty="0"/>
              <a:t>/rooms/hallway/how-to/a-minimalist-family-hallway-pub3e1c27co (accessed</a:t>
            </a:r>
          </a:p>
          <a:p>
            <a:r>
              <a:rPr kumimoji="1" lang="en" altLang="zh-CN" sz="1050" dirty="0"/>
              <a:t>3.24.23).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Simeon </a:t>
            </a:r>
            <a:r>
              <a:rPr kumimoji="1" lang="en" altLang="zh-CN" sz="1050" dirty="0" err="1"/>
              <a:t>Shomov</a:t>
            </a:r>
            <a:r>
              <a:rPr kumimoji="1" lang="en" altLang="zh-CN" sz="1050" dirty="0"/>
              <a:t> “Labyrinth‘, ring - </a:t>
            </a:r>
            <a:r>
              <a:rPr kumimoji="1" lang="en" altLang="zh-CN" sz="1050" dirty="0" err="1"/>
              <a:t>ilver</a:t>
            </a:r>
            <a:r>
              <a:rPr kumimoji="1" lang="en" altLang="zh-CN" sz="1050" dirty="0"/>
              <a:t> 925’, 24k gold plated, 700 degrees glass enamel [WWW Document], n.d. URL https://</a:t>
            </a:r>
            <a:r>
              <a:rPr kumimoji="1" lang="en" altLang="zh-CN" sz="1050" dirty="0" err="1"/>
              <a:t>putti.lv</a:t>
            </a:r>
            <a:r>
              <a:rPr kumimoji="1" lang="en" altLang="zh-CN" sz="1050" dirty="0"/>
              <a:t>/simeon-shomov-labyrinth-ring-ilver-925%2%80%b2-24k-gold-plated-7oo-degrees-glass-enamel/(accessed 3.24.23).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Painting | History, Artists, Elements, Techniques, Types, &amp; Facts | Britannica [WWW Document], n.d.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www.britannica.com</a:t>
            </a:r>
            <a:r>
              <a:rPr kumimoji="1" lang="en" altLang="zh-CN" sz="1050" dirty="0"/>
              <a:t>/art/painting (accessed 3.24.23).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Tate, n.d. Constructivism [WWW Document]. Tate. URL https://</a:t>
            </a:r>
            <a:r>
              <a:rPr kumimoji="1" lang="en" altLang="zh-CN" sz="1050" dirty="0" err="1"/>
              <a:t>www.tate.org.uk</a:t>
            </a:r>
            <a:r>
              <a:rPr kumimoji="1" lang="en" altLang="zh-CN" sz="1050" dirty="0"/>
              <a:t>/art/art-terms/c/constructivism (accessed 3.24.23).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B691696-3A87-4EC4-8050-374653C6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0709475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Custom 1">
      <a:dk1>
        <a:sysClr val="windowText" lastClr="000000"/>
      </a:dk1>
      <a:lt1>
        <a:sysClr val="window" lastClr="FFFFFF"/>
      </a:lt1>
      <a:dk2>
        <a:srgbClr val="2E3A3C"/>
      </a:dk2>
      <a:lt2>
        <a:srgbClr val="EDE9E7"/>
      </a:lt2>
      <a:accent1>
        <a:srgbClr val="898470"/>
      </a:accent1>
      <a:accent2>
        <a:srgbClr val="7A8773"/>
      </a:accent2>
      <a:accent3>
        <a:srgbClr val="8C845E"/>
      </a:accent3>
      <a:accent4>
        <a:srgbClr val="9F7E56"/>
      </a:accent4>
      <a:accent5>
        <a:srgbClr val="9B7E69"/>
      </a:accent5>
      <a:accent6>
        <a:srgbClr val="AA7862"/>
      </a:accent6>
      <a:hlink>
        <a:srgbClr val="7A8773"/>
      </a:hlink>
      <a:folHlink>
        <a:srgbClr val="9F7E56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1047</Words>
  <Application>Microsoft Macintosh PowerPoint</Application>
  <PresentationFormat>宽屏</PresentationFormat>
  <Paragraphs>161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Arial</vt:lpstr>
      <vt:lpstr>Felix Titling</vt:lpstr>
      <vt:lpstr>Fira Sans</vt:lpstr>
      <vt:lpstr>Goudy Old Style</vt:lpstr>
      <vt:lpstr>ArchwayVTI</vt:lpstr>
      <vt:lpstr>Final presentation</vt:lpstr>
      <vt:lpstr>introduction</vt:lpstr>
      <vt:lpstr>main word- structure- space</vt:lpstr>
      <vt:lpstr>mind map</vt:lpstr>
      <vt:lpstr>Research</vt:lpstr>
      <vt:lpstr>research</vt:lpstr>
      <vt:lpstr>Spiritual inspiration</vt:lpstr>
      <vt:lpstr>Research in form</vt:lpstr>
      <vt:lpstr>Research in form</vt:lpstr>
      <vt:lpstr>Material reference- relatively traditional and relatively avant-garde</vt:lpstr>
      <vt:lpstr>Preliminary draft</vt:lpstr>
      <vt:lpstr>PowerPoint 演示文稿</vt:lpstr>
      <vt:lpstr>Final design</vt:lpstr>
      <vt:lpstr>PowerPoint 演示文稿</vt:lpstr>
      <vt:lpstr>Experiment</vt:lpstr>
      <vt:lpstr>PowerPoint 演示文稿</vt:lpstr>
      <vt:lpstr>PowerPoint 演示文稿</vt:lpstr>
      <vt:lpstr>The process of making final work item</vt:lpstr>
      <vt:lpstr>PowerPoint 演示文稿</vt:lpstr>
      <vt:lpstr>final work showing</vt:lpstr>
      <vt:lpstr>PowerPoint 演示文稿</vt:lpstr>
      <vt:lpstr>Finally？</vt:lpstr>
      <vt:lpstr>Exhibition</vt:lpstr>
      <vt:lpstr>Poster</vt:lpstr>
      <vt:lpstr>Finally</vt:lpstr>
      <vt:lpstr>Reflection</vt:lpstr>
      <vt:lpstr>Thank you for watching</vt:lpstr>
      <vt:lpstr>Reference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presentation</dc:title>
  <dc:creator>nina1314159265@icloud.com</dc:creator>
  <cp:lastModifiedBy>nina1314159265@icloud.com</cp:lastModifiedBy>
  <cp:revision>19</cp:revision>
  <dcterms:created xsi:type="dcterms:W3CDTF">2023-04-10T18:03:44Z</dcterms:created>
  <dcterms:modified xsi:type="dcterms:W3CDTF">2023-04-11T08:57:39Z</dcterms:modified>
</cp:coreProperties>
</file>