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58"/>
    <p:restoredTop sz="95865"/>
  </p:normalViewPr>
  <p:slideViewPr>
    <p:cSldViewPr snapToGrid="0" snapToObjects="1">
      <p:cViewPr>
        <p:scale>
          <a:sx n="80" d="100"/>
          <a:sy n="80" d="100"/>
        </p:scale>
        <p:origin x="896" y="8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lstStyle>
            <a:lvl1pPr algn="ctr">
              <a:defRPr sz="5600"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Thursday, March 23, 2023</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602306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Thursday, March 23, 2023</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722996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Thursday, March 23, 2023</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04876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Thursday, March 23, 2023</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51980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Thursday, March 23, 2023</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6426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Thursday, March 23, 2023</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19613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Thursday, March 23, 2023</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54598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Thursday, March 23, 2023</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958315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Thursday, March 23, 2023</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291258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Thursday, March 23, 2023</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51855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Thursday, March 23, 2023</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054587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lIns="109728" tIns="109728" rIns="109728" bIns="91440" anchor="t"/>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lIns="109728" tIns="109728" rIns="109728" bIns="91440" anchor="ctr"/>
          <a:lstStyle>
            <a:lvl1pPr algn="l">
              <a:lnSpc>
                <a:spcPct val="120000"/>
              </a:lnSpc>
              <a:defRPr sz="1200" spc="20" baseline="0">
                <a:solidFill>
                  <a:schemeClr val="tx1"/>
                </a:solidFill>
                <a:latin typeface="+mn-lt"/>
              </a:defRPr>
            </a:lvl1pPr>
          </a:lstStyle>
          <a:p>
            <a:fld id="{8DEA2CF1-0EB2-4673-802D-3371233E4A77}" type="datetime2">
              <a:rPr lang="en-US" smtClean="0"/>
              <a:t>Thursday, March 23, 2023</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lIns="109728" tIns="109728" rIns="109728" bIns="9144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lIns="109728" tIns="109728" rIns="109728" bIns="91440" anchor="ctr"/>
          <a:lstStyle>
            <a:lvl1pPr algn="r">
              <a:lnSpc>
                <a:spcPct val="120000"/>
              </a:lnSpc>
              <a:defRPr sz="1200" spc="20" baseline="0">
                <a:solidFill>
                  <a:schemeClr val="tx1"/>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145044262"/>
      </p:ext>
    </p:extLst>
  </p:cSld>
  <p:clrMap bg1="dk1" tx1="lt1" bg2="dk2" tx2="lt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914400" rtl="0" eaLnBrk="1" latinLnBrk="0" hangingPunct="1">
        <a:lnSpc>
          <a:spcPct val="105000"/>
        </a:lnSpc>
        <a:spcBef>
          <a:spcPct val="0"/>
        </a:spcBef>
        <a:buNone/>
        <a:defRPr sz="4000" kern="1200" cap="none" spc="1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200" kern="1200" spc="9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9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9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9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9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tate.org.uk/art/art-terms/c/constructivism" TargetMode="External"/><Relationship Id="rId2" Type="http://schemas.openxmlformats.org/officeDocument/2006/relationships/hyperlink" Target="https://putti.lv/simeon-shomov-labyrinth-ring-ilver-925%252%80%b2-24k-gold-plated-7oo-degrees-glass-ename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C56AE383-06A1-42D3-B1AF-CE22194F5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D70B90B-BED1-4715-9BFE-9622C47A2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75688B20-A0CF-C51B-8BB0-AF89FB11CE1C}"/>
              </a:ext>
            </a:extLst>
          </p:cNvPr>
          <p:cNvSpPr>
            <a:spLocks noGrp="1"/>
          </p:cNvSpPr>
          <p:nvPr>
            <p:ph type="ctrTitle"/>
          </p:nvPr>
        </p:nvSpPr>
        <p:spPr>
          <a:xfrm>
            <a:off x="720000" y="728663"/>
            <a:ext cx="5015638" cy="2795738"/>
          </a:xfrm>
        </p:spPr>
        <p:txBody>
          <a:bodyPr vert="horz" wrap="square" lIns="0" tIns="0" rIns="0" bIns="0" rtlCol="0" anchor="b" anchorCtr="0">
            <a:normAutofit/>
          </a:bodyPr>
          <a:lstStyle/>
          <a:p>
            <a:pPr>
              <a:lnSpc>
                <a:spcPct val="100000"/>
              </a:lnSpc>
            </a:pPr>
            <a:r>
              <a:rPr kumimoji="1" lang="en-US" altLang="zh-CN"/>
              <a:t>Constructivism</a:t>
            </a:r>
          </a:p>
        </p:txBody>
      </p:sp>
      <p:sp>
        <p:nvSpPr>
          <p:cNvPr id="3" name="副标题 2">
            <a:extLst>
              <a:ext uri="{FF2B5EF4-FFF2-40B4-BE49-F238E27FC236}">
                <a16:creationId xmlns:a16="http://schemas.microsoft.com/office/drawing/2014/main" id="{C6908A69-3C03-C8F0-92DF-4EA314CCD9AC}"/>
              </a:ext>
            </a:extLst>
          </p:cNvPr>
          <p:cNvSpPr>
            <a:spLocks noGrp="1"/>
          </p:cNvSpPr>
          <p:nvPr>
            <p:ph type="subTitle" idx="1"/>
          </p:nvPr>
        </p:nvSpPr>
        <p:spPr>
          <a:xfrm>
            <a:off x="720000" y="3830398"/>
            <a:ext cx="5015638" cy="2298939"/>
          </a:xfrm>
        </p:spPr>
        <p:txBody>
          <a:bodyPr vert="horz" lIns="0" tIns="0" rIns="0" bIns="0" rtlCol="0">
            <a:normAutofit/>
          </a:bodyPr>
          <a:lstStyle/>
          <a:p>
            <a:r>
              <a:rPr kumimoji="1" lang="en-US" altLang="zh-CN" spc="20"/>
              <a:t>A spiritual revolution.</a:t>
            </a:r>
          </a:p>
        </p:txBody>
      </p:sp>
      <p:pic>
        <p:nvPicPr>
          <p:cNvPr id="4" name="Picture 3" descr="Exterior windows of a building">
            <a:extLst>
              <a:ext uri="{FF2B5EF4-FFF2-40B4-BE49-F238E27FC236}">
                <a16:creationId xmlns:a16="http://schemas.microsoft.com/office/drawing/2014/main" id="{17F19525-A500-235D-9651-1D94854160C0}"/>
              </a:ext>
            </a:extLst>
          </p:cNvPr>
          <p:cNvPicPr>
            <a:picLocks noChangeAspect="1"/>
          </p:cNvPicPr>
          <p:nvPr/>
        </p:nvPicPr>
        <p:blipFill rotWithShape="1">
          <a:blip r:embed="rId2"/>
          <a:srcRect l="17179" r="18257"/>
          <a:stretch/>
        </p:blipFill>
        <p:spPr>
          <a:xfrm>
            <a:off x="6288276" y="10"/>
            <a:ext cx="5903725" cy="6857990"/>
          </a:xfrm>
          <a:custGeom>
            <a:avLst/>
            <a:gdLst/>
            <a:ahLst/>
            <a:cxnLst/>
            <a:rect l="l" t="t" r="r" b="b"/>
            <a:pathLst>
              <a:path w="5903725" h="6858000">
                <a:moveTo>
                  <a:pt x="17547" y="0"/>
                </a:moveTo>
                <a:lnTo>
                  <a:pt x="5903725" y="0"/>
                </a:lnTo>
                <a:lnTo>
                  <a:pt x="5903725" y="6858000"/>
                </a:lnTo>
                <a:lnTo>
                  <a:pt x="57217" y="6858000"/>
                </a:lnTo>
                <a:lnTo>
                  <a:pt x="57185" y="6699667"/>
                </a:lnTo>
                <a:cubicBezTo>
                  <a:pt x="57923" y="6526851"/>
                  <a:pt x="61039" y="6384211"/>
                  <a:pt x="67005" y="6279216"/>
                </a:cubicBezTo>
                <a:cubicBezTo>
                  <a:pt x="108514" y="5194623"/>
                  <a:pt x="-44577" y="788432"/>
                  <a:pt x="13203" y="42009"/>
                </a:cubicBezTo>
                <a:close/>
              </a:path>
            </a:pathLst>
          </a:custGeom>
        </p:spPr>
      </p:pic>
      <p:sp>
        <p:nvSpPr>
          <p:cNvPr id="5" name="文本框 4">
            <a:extLst>
              <a:ext uri="{FF2B5EF4-FFF2-40B4-BE49-F238E27FC236}">
                <a16:creationId xmlns:a16="http://schemas.microsoft.com/office/drawing/2014/main" id="{FFA735E2-030E-1F99-05DB-DFD7D482B040}"/>
              </a:ext>
            </a:extLst>
          </p:cNvPr>
          <p:cNvSpPr txBox="1"/>
          <p:nvPr/>
        </p:nvSpPr>
        <p:spPr>
          <a:xfrm>
            <a:off x="3481137" y="4908884"/>
            <a:ext cx="1331495" cy="369332"/>
          </a:xfrm>
          <a:prstGeom prst="rect">
            <a:avLst/>
          </a:prstGeom>
          <a:noFill/>
        </p:spPr>
        <p:txBody>
          <a:bodyPr wrap="square" rtlCol="0">
            <a:spAutoFit/>
          </a:bodyPr>
          <a:lstStyle/>
          <a:p>
            <a:pPr>
              <a:spcAft>
                <a:spcPts val="600"/>
              </a:spcAft>
            </a:pPr>
            <a:r>
              <a:rPr kumimoji="1" lang="en-US" altLang="zh-CN"/>
              <a:t>Viola</a:t>
            </a:r>
            <a:endParaRPr kumimoji="1" lang="zh-CN" altLang="en-US"/>
          </a:p>
        </p:txBody>
      </p:sp>
    </p:spTree>
    <p:extLst>
      <p:ext uri="{BB962C8B-B14F-4D97-AF65-F5344CB8AC3E}">
        <p14:creationId xmlns:p14="http://schemas.microsoft.com/office/powerpoint/2010/main" val="1401183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5BB3780B-63EB-450D-A804-D6AA12F98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8">
            <a:extLst>
              <a:ext uri="{FF2B5EF4-FFF2-40B4-BE49-F238E27FC236}">
                <a16:creationId xmlns:a16="http://schemas.microsoft.com/office/drawing/2014/main" id="{FE0847A5-A329-48CD-B3A7-3892FF6DA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A8B9CD86-DBB6-6234-4AFB-3208CD11E034}"/>
              </a:ext>
            </a:extLst>
          </p:cNvPr>
          <p:cNvSpPr>
            <a:spLocks noGrp="1"/>
          </p:cNvSpPr>
          <p:nvPr>
            <p:ph type="title"/>
          </p:nvPr>
        </p:nvSpPr>
        <p:spPr>
          <a:xfrm>
            <a:off x="720000" y="619200"/>
            <a:ext cx="4991961" cy="1477328"/>
          </a:xfrm>
        </p:spPr>
        <p:txBody>
          <a:bodyPr wrap="square" anchor="ctr">
            <a:normAutofit/>
          </a:bodyPr>
          <a:lstStyle/>
          <a:p>
            <a:pPr>
              <a:lnSpc>
                <a:spcPct val="95000"/>
              </a:lnSpc>
            </a:pPr>
            <a:r>
              <a:rPr lang="en" altLang="zh-CN" sz="2700" b="1" i="0" dirty="0">
                <a:effectLst/>
                <a:latin typeface="CalibreWebLight"/>
              </a:rPr>
              <a:t>Characterises of this art movement</a:t>
            </a:r>
            <a:endParaRPr kumimoji="1" lang="zh-CN" altLang="en-US" sz="2700" dirty="0"/>
          </a:p>
        </p:txBody>
      </p:sp>
      <p:sp>
        <p:nvSpPr>
          <p:cNvPr id="3" name="内容占位符 2">
            <a:extLst>
              <a:ext uri="{FF2B5EF4-FFF2-40B4-BE49-F238E27FC236}">
                <a16:creationId xmlns:a16="http://schemas.microsoft.com/office/drawing/2014/main" id="{73F06A5A-463E-F1B5-917E-5B9B7F57CBF3}"/>
              </a:ext>
            </a:extLst>
          </p:cNvPr>
          <p:cNvSpPr>
            <a:spLocks noGrp="1"/>
          </p:cNvSpPr>
          <p:nvPr>
            <p:ph idx="1"/>
          </p:nvPr>
        </p:nvSpPr>
        <p:spPr>
          <a:xfrm>
            <a:off x="720000" y="2541600"/>
            <a:ext cx="4991962" cy="3216273"/>
          </a:xfrm>
        </p:spPr>
        <p:txBody>
          <a:bodyPr>
            <a:normAutofit/>
          </a:bodyPr>
          <a:lstStyle/>
          <a:p>
            <a:pPr>
              <a:lnSpc>
                <a:spcPct val="110000"/>
              </a:lnSpc>
            </a:pPr>
            <a:r>
              <a:rPr kumimoji="1" lang="en" altLang="zh-CN" sz="900"/>
              <a:t>Structuralism was a pioneering art that became popular in the Soviet Union in the early twentieth century.</a:t>
            </a:r>
          </a:p>
          <a:p>
            <a:pPr>
              <a:lnSpc>
                <a:spcPct val="110000"/>
              </a:lnSpc>
            </a:pPr>
            <a:endParaRPr kumimoji="1" lang="en" altLang="zh-CN" sz="900"/>
          </a:p>
          <a:p>
            <a:pPr>
              <a:lnSpc>
                <a:spcPct val="110000"/>
              </a:lnSpc>
            </a:pPr>
            <a:r>
              <a:rPr kumimoji="1" lang="en" altLang="zh-CN" sz="900"/>
              <a:t>Structuralism differs from the various Classicalisms that were popular in the past in that they do not serve a designated person or class of people. Rather, they served the masses and sought to awaken the spirit of the people. To guide the minds of the people.</a:t>
            </a:r>
          </a:p>
          <a:p>
            <a:pPr>
              <a:lnSpc>
                <a:spcPct val="110000"/>
              </a:lnSpc>
            </a:pPr>
            <a:r>
              <a:rPr kumimoji="1" lang="en" altLang="zh-CN" sz="900"/>
              <a:t>Works that serve the masses must be of a practical and communal nature. The identity of the artist has therefore changed. According to Magazine </a:t>
            </a:r>
            <a:r>
              <a:rPr kumimoji="1" lang="en" altLang="zh-CN" sz="900" err="1"/>
              <a:t>artland</a:t>
            </a:r>
            <a:r>
              <a:rPr kumimoji="1" lang="en" altLang="zh-CN" sz="900"/>
              <a:t> 'In Constructivism, the role of the artist was re-imagined - the artist became an engineer wielding tools, instead of a painter holding a brush."</a:t>
            </a:r>
          </a:p>
          <a:p>
            <a:pPr>
              <a:lnSpc>
                <a:spcPct val="110000"/>
              </a:lnSpc>
            </a:pPr>
            <a:endParaRPr kumimoji="1" lang="en" altLang="zh-CN" sz="900"/>
          </a:p>
          <a:p>
            <a:pPr>
              <a:lnSpc>
                <a:spcPct val="110000"/>
              </a:lnSpc>
            </a:pPr>
            <a:r>
              <a:rPr kumimoji="1" lang="en" altLang="zh-CN" sz="900"/>
              <a:t>Under the idea of Constructivism, art existed to help people communicate ideas. It was more like a tool or a medium.</a:t>
            </a:r>
            <a:endParaRPr kumimoji="1" lang="zh-CN" altLang="en-US" sz="900"/>
          </a:p>
        </p:txBody>
      </p:sp>
      <p:pic>
        <p:nvPicPr>
          <p:cNvPr id="5" name="图片 4" descr="形状, 箭头&#10;&#10;描述已自动生成">
            <a:extLst>
              <a:ext uri="{FF2B5EF4-FFF2-40B4-BE49-F238E27FC236}">
                <a16:creationId xmlns:a16="http://schemas.microsoft.com/office/drawing/2014/main" id="{64DDB49D-0207-25E8-8DFF-650803AE3B2E}"/>
              </a:ext>
            </a:extLst>
          </p:cNvPr>
          <p:cNvPicPr>
            <a:picLocks noChangeAspect="1"/>
          </p:cNvPicPr>
          <p:nvPr/>
        </p:nvPicPr>
        <p:blipFill rotWithShape="1">
          <a:blip r:embed="rId2"/>
          <a:srcRect l="12497" r="7389"/>
          <a:stretch/>
        </p:blipFill>
        <p:spPr>
          <a:xfrm>
            <a:off x="6257657" y="566767"/>
            <a:ext cx="5361537" cy="5404109"/>
          </a:xfrm>
          <a:custGeom>
            <a:avLst/>
            <a:gdLst/>
            <a:ahLst/>
            <a:cxnLst/>
            <a:rect l="l" t="t" r="r" b="b"/>
            <a:pathLst>
              <a:path w="5361537" h="5404109">
                <a:moveTo>
                  <a:pt x="2870828" y="1041"/>
                </a:moveTo>
                <a:cubicBezTo>
                  <a:pt x="3203581" y="14830"/>
                  <a:pt x="3513736" y="163111"/>
                  <a:pt x="3800184" y="290250"/>
                </a:cubicBezTo>
                <a:cubicBezTo>
                  <a:pt x="4171154" y="479730"/>
                  <a:pt x="4508586" y="661721"/>
                  <a:pt x="4702438" y="1026076"/>
                </a:cubicBezTo>
                <a:lnTo>
                  <a:pt x="4959549" y="1326248"/>
                </a:lnTo>
                <a:cubicBezTo>
                  <a:pt x="5129003" y="1601579"/>
                  <a:pt x="5186377" y="1874538"/>
                  <a:pt x="5266423" y="2173276"/>
                </a:cubicBezTo>
                <a:cubicBezTo>
                  <a:pt x="5322579" y="2382854"/>
                  <a:pt x="5370498" y="2561686"/>
                  <a:pt x="5358128" y="2694064"/>
                </a:cubicBezTo>
                <a:cubicBezTo>
                  <a:pt x="5387135" y="3102588"/>
                  <a:pt x="5225012" y="3513996"/>
                  <a:pt x="5101614" y="3771685"/>
                </a:cubicBezTo>
                <a:cubicBezTo>
                  <a:pt x="4997551" y="4040670"/>
                  <a:pt x="4756585" y="4494622"/>
                  <a:pt x="4442699" y="4781934"/>
                </a:cubicBezTo>
                <a:cubicBezTo>
                  <a:pt x="4128813" y="5069245"/>
                  <a:pt x="3867535" y="5122778"/>
                  <a:pt x="3526897" y="5225036"/>
                </a:cubicBezTo>
                <a:cubicBezTo>
                  <a:pt x="3186396" y="5327806"/>
                  <a:pt x="2777866" y="5432329"/>
                  <a:pt x="2398771" y="5397154"/>
                </a:cubicBezTo>
                <a:cubicBezTo>
                  <a:pt x="2019540" y="5361468"/>
                  <a:pt x="1637694" y="5196321"/>
                  <a:pt x="1251137" y="5011566"/>
                </a:cubicBezTo>
                <a:cubicBezTo>
                  <a:pt x="928921" y="4825498"/>
                  <a:pt x="428548" y="4335676"/>
                  <a:pt x="348364" y="4036426"/>
                </a:cubicBezTo>
                <a:cubicBezTo>
                  <a:pt x="268180" y="3737176"/>
                  <a:pt x="-82248" y="2964977"/>
                  <a:pt x="17820" y="2441683"/>
                </a:cubicBezTo>
                <a:cubicBezTo>
                  <a:pt x="117889" y="1918389"/>
                  <a:pt x="122569" y="1757316"/>
                  <a:pt x="362894" y="1276624"/>
                </a:cubicBezTo>
                <a:cubicBezTo>
                  <a:pt x="659155" y="828176"/>
                  <a:pt x="1338551" y="373177"/>
                  <a:pt x="1764257" y="227256"/>
                </a:cubicBezTo>
                <a:cubicBezTo>
                  <a:pt x="2005919" y="114722"/>
                  <a:pt x="2440806" y="61902"/>
                  <a:pt x="2530583" y="37846"/>
                </a:cubicBezTo>
                <a:cubicBezTo>
                  <a:pt x="2646482" y="6791"/>
                  <a:pt x="2759910" y="-3556"/>
                  <a:pt x="2870828" y="1041"/>
                </a:cubicBezTo>
                <a:close/>
              </a:path>
            </a:pathLst>
          </a:custGeom>
        </p:spPr>
      </p:pic>
    </p:spTree>
    <p:extLst>
      <p:ext uri="{BB962C8B-B14F-4D97-AF65-F5344CB8AC3E}">
        <p14:creationId xmlns:p14="http://schemas.microsoft.com/office/powerpoint/2010/main" val="1011704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AFAE2A12-140C-4527-B721-72C1DD3F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B43FC7-6A19-4DF3-8506-485B55500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7E689040-6301-4CD3-A20F-EA809EAD5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0344100 w 12192000"/>
              <a:gd name="connsiteY1" fmla="*/ 0 h 6858000"/>
              <a:gd name="connsiteX2" fmla="*/ 10628041 w 12192000"/>
              <a:gd name="connsiteY2" fmla="*/ 181981 h 6858000"/>
              <a:gd name="connsiteX3" fmla="*/ 10890786 w 12192000"/>
              <a:gd name="connsiteY3" fmla="*/ 404196 h 6858000"/>
              <a:gd name="connsiteX4" fmla="*/ 12140703 w 12192000"/>
              <a:gd name="connsiteY4" fmla="*/ 2501275 h 6858000"/>
              <a:gd name="connsiteX5" fmla="*/ 12192000 w 12192000"/>
              <a:gd name="connsiteY5" fmla="*/ 2695497 h 6858000"/>
              <a:gd name="connsiteX6" fmla="*/ 12192000 w 12192000"/>
              <a:gd name="connsiteY6" fmla="*/ 5699618 h 6858000"/>
              <a:gd name="connsiteX7" fmla="*/ 12152883 w 12192000"/>
              <a:gd name="connsiteY7" fmla="*/ 5839731 h 6858000"/>
              <a:gd name="connsiteX8" fmla="*/ 11693517 w 12192000"/>
              <a:gd name="connsiteY8" fmla="*/ 6719283 h 6858000"/>
              <a:gd name="connsiteX9" fmla="*/ 11571478 w 12192000"/>
              <a:gd name="connsiteY9" fmla="*/ 6858000 h 6858000"/>
              <a:gd name="connsiteX10" fmla="*/ 0 w 12192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0">
                <a:moveTo>
                  <a:pt x="0" y="0"/>
                </a:moveTo>
                <a:lnTo>
                  <a:pt x="10344100" y="0"/>
                </a:lnTo>
                <a:lnTo>
                  <a:pt x="10628041" y="181981"/>
                </a:lnTo>
                <a:cubicBezTo>
                  <a:pt x="10728383" y="255277"/>
                  <a:pt x="10816544" y="329736"/>
                  <a:pt x="10890786" y="404196"/>
                </a:cubicBezTo>
                <a:cubicBezTo>
                  <a:pt x="11447593" y="962641"/>
                  <a:pt x="11888399" y="1637430"/>
                  <a:pt x="12140703" y="2501275"/>
                </a:cubicBezTo>
                <a:lnTo>
                  <a:pt x="12192000" y="2695497"/>
                </a:lnTo>
                <a:lnTo>
                  <a:pt x="12192000" y="5699618"/>
                </a:lnTo>
                <a:lnTo>
                  <a:pt x="12152883" y="5839731"/>
                </a:lnTo>
                <a:cubicBezTo>
                  <a:pt x="12041522" y="6174798"/>
                  <a:pt x="11888399" y="6467982"/>
                  <a:pt x="11693517" y="6719283"/>
                </a:cubicBezTo>
                <a:lnTo>
                  <a:pt x="11571478"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 name="标题 1">
            <a:extLst>
              <a:ext uri="{FF2B5EF4-FFF2-40B4-BE49-F238E27FC236}">
                <a16:creationId xmlns:a16="http://schemas.microsoft.com/office/drawing/2014/main" id="{0102D8E5-FF64-E091-34F7-B7773BB5DE47}"/>
              </a:ext>
            </a:extLst>
          </p:cNvPr>
          <p:cNvSpPr>
            <a:spLocks noGrp="1"/>
          </p:cNvSpPr>
          <p:nvPr>
            <p:ph type="title"/>
          </p:nvPr>
        </p:nvSpPr>
        <p:spPr>
          <a:xfrm>
            <a:off x="720000" y="619200"/>
            <a:ext cx="6923813" cy="1477328"/>
          </a:xfrm>
        </p:spPr>
        <p:txBody>
          <a:bodyPr vert="horz" wrap="square" lIns="0" tIns="0" rIns="0" bIns="0" rtlCol="0" anchor="t" anchorCtr="0">
            <a:normAutofit/>
          </a:bodyPr>
          <a:lstStyle/>
          <a:p>
            <a:pPr>
              <a:lnSpc>
                <a:spcPct val="100000"/>
              </a:lnSpc>
            </a:pPr>
            <a:r>
              <a:rPr kumimoji="1" lang="en-US" altLang="zh-CN" sz="3200"/>
              <a:t>The origins of Constructivism</a:t>
            </a:r>
          </a:p>
        </p:txBody>
      </p:sp>
      <p:sp>
        <p:nvSpPr>
          <p:cNvPr id="3" name="竖排文字占位符 2">
            <a:extLst>
              <a:ext uri="{FF2B5EF4-FFF2-40B4-BE49-F238E27FC236}">
                <a16:creationId xmlns:a16="http://schemas.microsoft.com/office/drawing/2014/main" id="{B3D9D0E9-0A7D-7660-5A41-0B0744D0D84F}"/>
              </a:ext>
            </a:extLst>
          </p:cNvPr>
          <p:cNvSpPr>
            <a:spLocks noGrp="1"/>
          </p:cNvSpPr>
          <p:nvPr>
            <p:ph type="body" orient="vert" idx="1"/>
          </p:nvPr>
        </p:nvSpPr>
        <p:spPr>
          <a:xfrm>
            <a:off x="720000" y="2448000"/>
            <a:ext cx="10716487" cy="3320975"/>
          </a:xfrm>
        </p:spPr>
        <p:txBody>
          <a:bodyPr vert="horz" lIns="0" tIns="0" rIns="0" bIns="0" rtlCol="0">
            <a:normAutofit/>
          </a:bodyPr>
          <a:lstStyle/>
          <a:p>
            <a:pPr>
              <a:lnSpc>
                <a:spcPct val="110000"/>
              </a:lnSpc>
            </a:pPr>
            <a:r>
              <a:rPr kumimoji="1" lang="en-US" altLang="zh-CN" sz="3000" spc="20" dirty="0"/>
              <a:t>According to the </a:t>
            </a:r>
            <a:r>
              <a:rPr kumimoji="1" lang="en-US" altLang="zh-CN" sz="3000" spc="20" dirty="0" err="1"/>
              <a:t>artland</a:t>
            </a:r>
            <a:r>
              <a:rPr kumimoji="1" lang="en-US" altLang="zh-CN" sz="3000" spc="20" dirty="0"/>
              <a:t> words. Constructivism is a theory of art and architecture that originated in Russia in early 1913 by Vladimir </a:t>
            </a:r>
            <a:r>
              <a:rPr kumimoji="1" lang="en-US" altLang="zh-CN" sz="3000" spc="20" dirty="0" err="1"/>
              <a:t>Tatlin</a:t>
            </a:r>
            <a:r>
              <a:rPr kumimoji="1" lang="en-US" altLang="zh-CN" sz="3000" spc="20" dirty="0"/>
              <a:t>. It was an opposition to the idea of autonomy through the construction of art. The movement supported the practice of art as a social goal.</a:t>
            </a:r>
          </a:p>
        </p:txBody>
      </p:sp>
    </p:spTree>
    <p:extLst>
      <p:ext uri="{BB962C8B-B14F-4D97-AF65-F5344CB8AC3E}">
        <p14:creationId xmlns:p14="http://schemas.microsoft.com/office/powerpoint/2010/main" val="1938709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21">
            <a:extLst>
              <a:ext uri="{FF2B5EF4-FFF2-40B4-BE49-F238E27FC236}">
                <a16:creationId xmlns:a16="http://schemas.microsoft.com/office/drawing/2014/main" id="{468DC7FA-55C9-47D5-B8A0-022B4C9AA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3">
            <a:extLst>
              <a:ext uri="{FF2B5EF4-FFF2-40B4-BE49-F238E27FC236}">
                <a16:creationId xmlns:a16="http://schemas.microsoft.com/office/drawing/2014/main" id="{E905CBC2-EECC-4468-90C4-C0176E9B0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5809DBCD-AE3F-54FF-AE29-BF96A1158682}"/>
              </a:ext>
            </a:extLst>
          </p:cNvPr>
          <p:cNvSpPr>
            <a:spLocks noGrp="1"/>
          </p:cNvSpPr>
          <p:nvPr>
            <p:ph type="title"/>
          </p:nvPr>
        </p:nvSpPr>
        <p:spPr>
          <a:xfrm>
            <a:off x="6480000" y="619200"/>
            <a:ext cx="4991961" cy="1477328"/>
          </a:xfrm>
        </p:spPr>
        <p:txBody>
          <a:bodyPr wrap="square" anchor="ctr">
            <a:normAutofit/>
          </a:bodyPr>
          <a:lstStyle/>
          <a:p>
            <a:r>
              <a:rPr kumimoji="1" lang="en-US" altLang="zh-CN" sz="3200"/>
              <a:t>History</a:t>
            </a:r>
            <a:endParaRPr kumimoji="1" lang="zh-CN" altLang="en-US" sz="3200"/>
          </a:p>
        </p:txBody>
      </p:sp>
      <p:sp useBgFill="1">
        <p:nvSpPr>
          <p:cNvPr id="26" name="Freeform: Shape 25">
            <a:extLst>
              <a:ext uri="{FF2B5EF4-FFF2-40B4-BE49-F238E27FC236}">
                <a16:creationId xmlns:a16="http://schemas.microsoft.com/office/drawing/2014/main" id="{97D0825D-5142-4F4A-A141-3CCD5E99C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533334" y="533334"/>
            <a:ext cx="6858000" cy="5791331"/>
          </a:xfrm>
          <a:custGeom>
            <a:avLst/>
            <a:gdLst>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91331">
                <a:moveTo>
                  <a:pt x="6858000" y="14535"/>
                </a:moveTo>
                <a:lnTo>
                  <a:pt x="6858000" y="5791331"/>
                </a:lnTo>
                <a:lnTo>
                  <a:pt x="0" y="5791330"/>
                </a:lnTo>
                <a:lnTo>
                  <a:pt x="0" y="0"/>
                </a:lnTo>
                <a:lnTo>
                  <a:pt x="145832" y="1175"/>
                </a:lnTo>
                <a:cubicBezTo>
                  <a:pt x="886907" y="14750"/>
                  <a:pt x="2228596" y="125101"/>
                  <a:pt x="2611132" y="48625"/>
                </a:cubicBezTo>
                <a:cubicBezTo>
                  <a:pt x="2933352" y="-3056"/>
                  <a:pt x="5032814" y="16325"/>
                  <a:pt x="6643031" y="1501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图片 6" descr="房间的摆设布局&#10;&#10;中度可信度描述已自动生成">
            <a:extLst>
              <a:ext uri="{FF2B5EF4-FFF2-40B4-BE49-F238E27FC236}">
                <a16:creationId xmlns:a16="http://schemas.microsoft.com/office/drawing/2014/main" id="{87091BD2-22D7-92AD-5DD0-5B3A5A8D654D}"/>
              </a:ext>
            </a:extLst>
          </p:cNvPr>
          <p:cNvPicPr>
            <a:picLocks noChangeAspect="1"/>
          </p:cNvPicPr>
          <p:nvPr/>
        </p:nvPicPr>
        <p:blipFill>
          <a:blip r:embed="rId2"/>
          <a:stretch>
            <a:fillRect/>
          </a:stretch>
        </p:blipFill>
        <p:spPr>
          <a:xfrm>
            <a:off x="725311" y="720000"/>
            <a:ext cx="4273377" cy="5409338"/>
          </a:xfrm>
          <a:custGeom>
            <a:avLst/>
            <a:gdLst/>
            <a:ahLst/>
            <a:cxnLst/>
            <a:rect l="l" t="t" r="r" b="b"/>
            <a:pathLst>
              <a:path w="4284000" h="5409338">
                <a:moveTo>
                  <a:pt x="0" y="0"/>
                </a:moveTo>
                <a:lnTo>
                  <a:pt x="4284000" y="0"/>
                </a:lnTo>
                <a:lnTo>
                  <a:pt x="4284000" y="5409338"/>
                </a:lnTo>
                <a:lnTo>
                  <a:pt x="0" y="5409338"/>
                </a:lnTo>
                <a:close/>
              </a:path>
            </a:pathLst>
          </a:custGeom>
        </p:spPr>
      </p:pic>
      <p:sp>
        <p:nvSpPr>
          <p:cNvPr id="3" name="内容占位符 2">
            <a:extLst>
              <a:ext uri="{FF2B5EF4-FFF2-40B4-BE49-F238E27FC236}">
                <a16:creationId xmlns:a16="http://schemas.microsoft.com/office/drawing/2014/main" id="{62296B2E-B0E6-8E7A-2B54-2FF11670AF88}"/>
              </a:ext>
            </a:extLst>
          </p:cNvPr>
          <p:cNvSpPr>
            <a:spLocks noGrp="1"/>
          </p:cNvSpPr>
          <p:nvPr>
            <p:ph idx="1"/>
          </p:nvPr>
        </p:nvSpPr>
        <p:spPr>
          <a:xfrm>
            <a:off x="6480000" y="2541600"/>
            <a:ext cx="4991962" cy="3216273"/>
          </a:xfrm>
        </p:spPr>
        <p:txBody>
          <a:bodyPr>
            <a:normAutofit/>
          </a:bodyPr>
          <a:lstStyle/>
          <a:p>
            <a:pPr>
              <a:lnSpc>
                <a:spcPct val="110000"/>
              </a:lnSpc>
            </a:pPr>
            <a:r>
              <a:rPr kumimoji="1" lang="en" altLang="zh-CN" sz="1700"/>
              <a:t>The emergence and development of structuralism coincided with the aftermath of the Russian Revolution. Ideologically the artists received the influence of Marxism. At the same time, because of the revolution, the country introduced a new order of </a:t>
            </a:r>
            <a:r>
              <a:rPr kumimoji="1" lang="en" altLang="zh-CN" sz="1700" err="1"/>
              <a:t>industrialisation</a:t>
            </a:r>
            <a:r>
              <a:rPr kumimoji="1" lang="en" altLang="zh-CN" sz="1700"/>
              <a:t>. The change in the general environment and the many influences that made up structuralism.</a:t>
            </a:r>
            <a:endParaRPr kumimoji="1" lang="zh-CN" altLang="en-US" sz="1700"/>
          </a:p>
        </p:txBody>
      </p:sp>
    </p:spTree>
    <p:extLst>
      <p:ext uri="{BB962C8B-B14F-4D97-AF65-F5344CB8AC3E}">
        <p14:creationId xmlns:p14="http://schemas.microsoft.com/office/powerpoint/2010/main" val="3006780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B8A-22A5-8E9D-3400-59B9374195FF}"/>
              </a:ext>
            </a:extLst>
          </p:cNvPr>
          <p:cNvSpPr>
            <a:spLocks noGrp="1"/>
          </p:cNvSpPr>
          <p:nvPr>
            <p:ph type="title"/>
          </p:nvPr>
        </p:nvSpPr>
        <p:spPr/>
        <p:txBody>
          <a:bodyPr/>
          <a:lstStyle/>
          <a:p>
            <a:r>
              <a:rPr kumimoji="1" lang="en" altLang="zh-CN" dirty="0"/>
              <a:t>Visual representation</a:t>
            </a:r>
            <a:endParaRPr kumimoji="1" lang="zh-CN" altLang="en-US" dirty="0"/>
          </a:p>
        </p:txBody>
      </p:sp>
      <p:sp>
        <p:nvSpPr>
          <p:cNvPr id="3" name="内容占位符 2">
            <a:extLst>
              <a:ext uri="{FF2B5EF4-FFF2-40B4-BE49-F238E27FC236}">
                <a16:creationId xmlns:a16="http://schemas.microsoft.com/office/drawing/2014/main" id="{1586EF23-3599-6968-8200-E1072128A58A}"/>
              </a:ext>
            </a:extLst>
          </p:cNvPr>
          <p:cNvSpPr>
            <a:spLocks noGrp="1"/>
          </p:cNvSpPr>
          <p:nvPr>
            <p:ph idx="1"/>
          </p:nvPr>
        </p:nvSpPr>
        <p:spPr/>
        <p:txBody>
          <a:bodyPr/>
          <a:lstStyle/>
          <a:p>
            <a:r>
              <a:rPr kumimoji="1" lang="en" altLang="zh-CN" dirty="0"/>
              <a:t>According</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Tate. </a:t>
            </a:r>
            <a:r>
              <a:rPr kumimoji="1" lang="en" altLang="zh-CN" dirty="0"/>
              <a:t>The material formation of the object is to be substituted for its aesthetic combination. The object is to be treated as a whole and thus will be of no discernible ‘style’ but simply a product of an industrial order like a car, an airplane, and such like. Constructivism is a purely technical mastery and organization of materials.</a:t>
            </a:r>
          </a:p>
          <a:p>
            <a:r>
              <a:rPr kumimoji="1" lang="en" altLang="zh-CN" dirty="0"/>
              <a:t>Structuralism absorbed cubist spatial structures, etc. Thus both space and structure are studied in depth. Often there is a certain industrial feel to it.</a:t>
            </a:r>
            <a:endParaRPr kumimoji="1" lang="zh-CN" altLang="en-US" dirty="0"/>
          </a:p>
        </p:txBody>
      </p:sp>
    </p:spTree>
    <p:extLst>
      <p:ext uri="{BB962C8B-B14F-4D97-AF65-F5344CB8AC3E}">
        <p14:creationId xmlns:p14="http://schemas.microsoft.com/office/powerpoint/2010/main" val="3627073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A3E2477-CB24-4FE6-B9C0-F9800FF83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965638C-2268-4A1B-96C3-95E79EF44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7FB0A497-5496-EECB-A985-E6CF042B9766}"/>
              </a:ext>
            </a:extLst>
          </p:cNvPr>
          <p:cNvSpPr>
            <a:spLocks noGrp="1"/>
          </p:cNvSpPr>
          <p:nvPr>
            <p:ph type="title"/>
          </p:nvPr>
        </p:nvSpPr>
        <p:spPr>
          <a:xfrm>
            <a:off x="720000" y="619200"/>
            <a:ext cx="4991961" cy="1477328"/>
          </a:xfrm>
        </p:spPr>
        <p:txBody>
          <a:bodyPr wrap="square" anchor="ctr">
            <a:normAutofit/>
          </a:bodyPr>
          <a:lstStyle/>
          <a:p>
            <a:r>
              <a:rPr kumimoji="1" lang="en" altLang="zh-CN" sz="3200"/>
              <a:t>Impact</a:t>
            </a:r>
            <a:endParaRPr kumimoji="1" lang="zh-CN" altLang="en-US" sz="3200"/>
          </a:p>
        </p:txBody>
      </p:sp>
      <p:sp>
        <p:nvSpPr>
          <p:cNvPr id="3" name="内容占位符 2">
            <a:extLst>
              <a:ext uri="{FF2B5EF4-FFF2-40B4-BE49-F238E27FC236}">
                <a16:creationId xmlns:a16="http://schemas.microsoft.com/office/drawing/2014/main" id="{74CBCEC4-E07A-231D-9E5F-9CAE652A662F}"/>
              </a:ext>
            </a:extLst>
          </p:cNvPr>
          <p:cNvSpPr>
            <a:spLocks noGrp="1"/>
          </p:cNvSpPr>
          <p:nvPr>
            <p:ph idx="1"/>
          </p:nvPr>
        </p:nvSpPr>
        <p:spPr>
          <a:xfrm>
            <a:off x="720000" y="2541600"/>
            <a:ext cx="4991962" cy="3216273"/>
          </a:xfrm>
        </p:spPr>
        <p:txBody>
          <a:bodyPr>
            <a:normAutofit/>
          </a:bodyPr>
          <a:lstStyle/>
          <a:p>
            <a:pPr>
              <a:lnSpc>
                <a:spcPct val="110000"/>
              </a:lnSpc>
            </a:pPr>
            <a:r>
              <a:rPr kumimoji="1" lang="en" altLang="zh-CN" sz="1200"/>
              <a:t>Structuralist artworks are often involved in life. Examples include sculpture, architecture, book design, typography, furniture, theatre sets and so on. Structuralism therefore had an influence on </a:t>
            </a:r>
            <a:r>
              <a:rPr kumimoji="1" lang="en" altLang="zh-CN" sz="1200" err="1"/>
              <a:t>industrialised</a:t>
            </a:r>
            <a:r>
              <a:rPr kumimoji="1" lang="en" altLang="zh-CN" sz="1200"/>
              <a:t> art, such as furniture and instruments.</a:t>
            </a:r>
          </a:p>
          <a:p>
            <a:pPr>
              <a:lnSpc>
                <a:spcPct val="110000"/>
              </a:lnSpc>
            </a:pPr>
            <a:endParaRPr kumimoji="1" lang="en" altLang="zh-CN" sz="1200"/>
          </a:p>
          <a:p>
            <a:pPr>
              <a:lnSpc>
                <a:spcPct val="110000"/>
              </a:lnSpc>
            </a:pPr>
            <a:r>
              <a:rPr kumimoji="1" lang="en" altLang="zh-CN" sz="1200"/>
              <a:t>At the same time, Structuralism included the collage techniques of Cubism, the dismantling and </a:t>
            </a:r>
            <a:r>
              <a:rPr kumimoji="1" lang="en" altLang="zh-CN" sz="1200" err="1"/>
              <a:t>reorganisation</a:t>
            </a:r>
            <a:r>
              <a:rPr kumimoji="1" lang="en" altLang="zh-CN" sz="1200"/>
              <a:t> of objects, and their in-depth study of materials, space and structure, which has given Structuralism a strong influence on modern sculpture and architecture.</a:t>
            </a:r>
            <a:endParaRPr kumimoji="1" lang="zh-CN" altLang="en-US" sz="1200"/>
          </a:p>
        </p:txBody>
      </p:sp>
      <p:sp useBgFill="1">
        <p:nvSpPr>
          <p:cNvPr id="21" name="Freeform: Shape 18">
            <a:extLst>
              <a:ext uri="{FF2B5EF4-FFF2-40B4-BE49-F238E27FC236}">
                <a16:creationId xmlns:a16="http://schemas.microsoft.com/office/drawing/2014/main" id="{97D0825D-5142-4F4A-A141-3CCD5E99C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5867335" y="533334"/>
            <a:ext cx="6858000" cy="5791331"/>
          </a:xfrm>
          <a:custGeom>
            <a:avLst/>
            <a:gdLst>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91331">
                <a:moveTo>
                  <a:pt x="6858000" y="14535"/>
                </a:moveTo>
                <a:lnTo>
                  <a:pt x="6858000" y="5791331"/>
                </a:lnTo>
                <a:lnTo>
                  <a:pt x="0" y="5791330"/>
                </a:lnTo>
                <a:lnTo>
                  <a:pt x="0" y="0"/>
                </a:lnTo>
                <a:lnTo>
                  <a:pt x="145832" y="1175"/>
                </a:lnTo>
                <a:cubicBezTo>
                  <a:pt x="886907" y="14750"/>
                  <a:pt x="2228596" y="125101"/>
                  <a:pt x="2611132" y="48625"/>
                </a:cubicBezTo>
                <a:cubicBezTo>
                  <a:pt x="2933352" y="-3056"/>
                  <a:pt x="5032814" y="16325"/>
                  <a:pt x="6643031" y="1501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6" name="图片 5">
            <a:extLst>
              <a:ext uri="{FF2B5EF4-FFF2-40B4-BE49-F238E27FC236}">
                <a16:creationId xmlns:a16="http://schemas.microsoft.com/office/drawing/2014/main" id="{4FF04539-880C-4AF9-B08F-361C23A8DDDF}"/>
              </a:ext>
            </a:extLst>
          </p:cNvPr>
          <p:cNvPicPr>
            <a:picLocks noChangeAspect="1"/>
          </p:cNvPicPr>
          <p:nvPr/>
        </p:nvPicPr>
        <p:blipFill>
          <a:blip r:embed="rId2"/>
          <a:stretch>
            <a:fillRect/>
          </a:stretch>
        </p:blipFill>
        <p:spPr>
          <a:xfrm>
            <a:off x="7176162" y="721830"/>
            <a:ext cx="4284000" cy="5405678"/>
          </a:xfrm>
          <a:custGeom>
            <a:avLst/>
            <a:gdLst/>
            <a:ahLst/>
            <a:cxnLst/>
            <a:rect l="l" t="t" r="r" b="b"/>
            <a:pathLst>
              <a:path w="4284000" h="5409338">
                <a:moveTo>
                  <a:pt x="0" y="0"/>
                </a:moveTo>
                <a:lnTo>
                  <a:pt x="4284000" y="0"/>
                </a:lnTo>
                <a:lnTo>
                  <a:pt x="4284000" y="5409338"/>
                </a:lnTo>
                <a:lnTo>
                  <a:pt x="0" y="5409338"/>
                </a:lnTo>
                <a:close/>
              </a:path>
            </a:pathLst>
          </a:custGeom>
        </p:spPr>
      </p:pic>
    </p:spTree>
    <p:extLst>
      <p:ext uri="{BB962C8B-B14F-4D97-AF65-F5344CB8AC3E}">
        <p14:creationId xmlns:p14="http://schemas.microsoft.com/office/powerpoint/2010/main" val="2569879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17">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19">
            <a:extLst>
              <a:ext uri="{FF2B5EF4-FFF2-40B4-BE49-F238E27FC236}">
                <a16:creationId xmlns:a16="http://schemas.microsoft.com/office/drawing/2014/main" id="{8D128206-5B44-431B-AC4F-F56230722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descr="标志上写着字&#10;&#10;描述已自动生成">
            <a:extLst>
              <a:ext uri="{FF2B5EF4-FFF2-40B4-BE49-F238E27FC236}">
                <a16:creationId xmlns:a16="http://schemas.microsoft.com/office/drawing/2014/main" id="{1B486DDF-6C83-0DEA-0694-A3ED424A56DB}"/>
              </a:ext>
            </a:extLst>
          </p:cNvPr>
          <p:cNvPicPr>
            <a:picLocks noChangeAspect="1"/>
          </p:cNvPicPr>
          <p:nvPr/>
        </p:nvPicPr>
        <p:blipFill rotWithShape="1">
          <a:blip r:embed="rId2"/>
          <a:srcRect/>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useBgFill="1">
        <p:nvSpPr>
          <p:cNvPr id="36" name="Freeform: Shape 21">
            <a:extLst>
              <a:ext uri="{FF2B5EF4-FFF2-40B4-BE49-F238E27FC236}">
                <a16:creationId xmlns:a16="http://schemas.microsoft.com/office/drawing/2014/main" id="{25EF408A-EA6D-4426-AA3C-8E5FBF5622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7958" y="0"/>
            <a:ext cx="6824042" cy="6858000"/>
          </a:xfrm>
          <a:custGeom>
            <a:avLst/>
            <a:gdLst>
              <a:gd name="connsiteX0" fmla="*/ 1867233 w 6824042"/>
              <a:gd name="connsiteY0" fmla="*/ 0 h 6858000"/>
              <a:gd name="connsiteX1" fmla="*/ 5459257 w 6824042"/>
              <a:gd name="connsiteY1" fmla="*/ 0 h 6858000"/>
              <a:gd name="connsiteX2" fmla="*/ 5612482 w 6824042"/>
              <a:gd name="connsiteY2" fmla="*/ 69660 h 6858000"/>
              <a:gd name="connsiteX3" fmla="*/ 6505064 w 6824042"/>
              <a:gd name="connsiteY3" fmla="*/ 716540 h 6858000"/>
              <a:gd name="connsiteX4" fmla="*/ 6800287 w 6824042"/>
              <a:gd name="connsiteY4" fmla="*/ 1174346 h 6858000"/>
              <a:gd name="connsiteX5" fmla="*/ 6824042 w 6824042"/>
              <a:gd name="connsiteY5" fmla="*/ 1217021 h 6858000"/>
              <a:gd name="connsiteX6" fmla="*/ 6824042 w 6824042"/>
              <a:gd name="connsiteY6" fmla="*/ 5287937 h 6858000"/>
              <a:gd name="connsiteX7" fmla="*/ 6822818 w 6824042"/>
              <a:gd name="connsiteY7" fmla="*/ 5290151 h 6858000"/>
              <a:gd name="connsiteX8" fmla="*/ 6674663 w 6824042"/>
              <a:gd name="connsiteY8" fmla="*/ 5523208 h 6858000"/>
              <a:gd name="connsiteX9" fmla="*/ 5070316 w 6824042"/>
              <a:gd name="connsiteY9" fmla="*/ 6701530 h 6858000"/>
              <a:gd name="connsiteX10" fmla="*/ 4867077 w 6824042"/>
              <a:gd name="connsiteY10" fmla="*/ 6791320 h 6858000"/>
              <a:gd name="connsiteX11" fmla="*/ 4707141 w 6824042"/>
              <a:gd name="connsiteY11" fmla="*/ 6858000 h 6858000"/>
              <a:gd name="connsiteX12" fmla="*/ 2866633 w 6824042"/>
              <a:gd name="connsiteY12" fmla="*/ 6858000 h 6858000"/>
              <a:gd name="connsiteX13" fmla="*/ 2733070 w 6824042"/>
              <a:gd name="connsiteY13" fmla="*/ 6813004 h 6858000"/>
              <a:gd name="connsiteX14" fmla="*/ 838418 w 6824042"/>
              <a:gd name="connsiteY14" fmla="*/ 5737823 h 6858000"/>
              <a:gd name="connsiteX15" fmla="*/ 9288 w 6824042"/>
              <a:gd name="connsiteY15" fmla="*/ 3587942 h 6858000"/>
              <a:gd name="connsiteX16" fmla="*/ 423663 w 6824042"/>
              <a:gd name="connsiteY16" fmla="*/ 1514812 h 6858000"/>
              <a:gd name="connsiteX17" fmla="*/ 1219538 w 6824042"/>
              <a:gd name="connsiteY17" fmla="*/ 461634 h 6858000"/>
              <a:gd name="connsiteX18" fmla="*/ 1685459 w 6824042"/>
              <a:gd name="connsiteY18" fmla="*/ 115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4042" h="6858000">
                <a:moveTo>
                  <a:pt x="1867233" y="0"/>
                </a:moveTo>
                <a:lnTo>
                  <a:pt x="5459257" y="0"/>
                </a:lnTo>
                <a:lnTo>
                  <a:pt x="5612482" y="69660"/>
                </a:lnTo>
                <a:cubicBezTo>
                  <a:pt x="5936881" y="232843"/>
                  <a:pt x="6236426" y="447902"/>
                  <a:pt x="6505064" y="716540"/>
                </a:cubicBezTo>
                <a:cubicBezTo>
                  <a:pt x="6543455" y="754931"/>
                  <a:pt x="6659817" y="928315"/>
                  <a:pt x="6800287" y="1174346"/>
                </a:cubicBezTo>
                <a:lnTo>
                  <a:pt x="6824042" y="1217021"/>
                </a:lnTo>
                <a:lnTo>
                  <a:pt x="6824042" y="5287937"/>
                </a:lnTo>
                <a:lnTo>
                  <a:pt x="6822818" y="5290151"/>
                </a:lnTo>
                <a:cubicBezTo>
                  <a:pt x="6774083" y="5372380"/>
                  <a:pt x="6724488" y="5450315"/>
                  <a:pt x="6674663" y="5523208"/>
                </a:cubicBezTo>
                <a:cubicBezTo>
                  <a:pt x="6566752" y="5692281"/>
                  <a:pt x="5623182" y="6455528"/>
                  <a:pt x="5070316" y="6701530"/>
                </a:cubicBezTo>
                <a:cubicBezTo>
                  <a:pt x="5001275" y="6732213"/>
                  <a:pt x="4933755" y="6762363"/>
                  <a:pt x="4867077" y="6791320"/>
                </a:cubicBezTo>
                <a:lnTo>
                  <a:pt x="4707141" y="6858000"/>
                </a:lnTo>
                <a:lnTo>
                  <a:pt x="2866633" y="6858000"/>
                </a:lnTo>
                <a:lnTo>
                  <a:pt x="2733070" y="6813004"/>
                </a:lnTo>
                <a:cubicBezTo>
                  <a:pt x="2037395" y="6569450"/>
                  <a:pt x="1196208" y="6164593"/>
                  <a:pt x="838418" y="5737823"/>
                </a:cubicBezTo>
                <a:cubicBezTo>
                  <a:pt x="362418" y="5169851"/>
                  <a:pt x="9618" y="4448098"/>
                  <a:pt x="9288" y="3587942"/>
                </a:cubicBezTo>
                <a:cubicBezTo>
                  <a:pt x="-36697" y="2651117"/>
                  <a:pt x="86021" y="2036995"/>
                  <a:pt x="423663" y="1514812"/>
                </a:cubicBezTo>
                <a:cubicBezTo>
                  <a:pt x="688952" y="1164107"/>
                  <a:pt x="879378" y="737469"/>
                  <a:pt x="1219538" y="461634"/>
                </a:cubicBezTo>
                <a:cubicBezTo>
                  <a:pt x="1347098" y="358197"/>
                  <a:pt x="1505776" y="236097"/>
                  <a:pt x="1685459" y="115904"/>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标题 1">
            <a:extLst>
              <a:ext uri="{FF2B5EF4-FFF2-40B4-BE49-F238E27FC236}">
                <a16:creationId xmlns:a16="http://schemas.microsoft.com/office/drawing/2014/main" id="{F1A21E05-7B65-8540-C9CB-4152A683D227}"/>
              </a:ext>
            </a:extLst>
          </p:cNvPr>
          <p:cNvSpPr>
            <a:spLocks noGrp="1"/>
          </p:cNvSpPr>
          <p:nvPr>
            <p:ph type="title"/>
          </p:nvPr>
        </p:nvSpPr>
        <p:spPr>
          <a:xfrm>
            <a:off x="6480000" y="1449388"/>
            <a:ext cx="5015638" cy="2075012"/>
          </a:xfrm>
        </p:spPr>
        <p:txBody>
          <a:bodyPr vert="horz" wrap="square" lIns="0" tIns="0" rIns="0" bIns="0" rtlCol="0" anchor="b" anchorCtr="0">
            <a:normAutofit/>
          </a:bodyPr>
          <a:lstStyle/>
          <a:p>
            <a:pPr algn="ctr">
              <a:lnSpc>
                <a:spcPct val="100000"/>
              </a:lnSpc>
            </a:pPr>
            <a:r>
              <a:rPr kumimoji="1" lang="en-US" altLang="zh-CN" sz="5600" spc="-100"/>
              <a:t>Constructivism’s artists</a:t>
            </a:r>
            <a:endParaRPr kumimoji="1" lang="en-US" altLang="zh-CN" sz="5600" spc="-100" dirty="0"/>
          </a:p>
        </p:txBody>
      </p:sp>
    </p:spTree>
    <p:extLst>
      <p:ext uri="{BB962C8B-B14F-4D97-AF65-F5344CB8AC3E}">
        <p14:creationId xmlns:p14="http://schemas.microsoft.com/office/powerpoint/2010/main" val="1714205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AFAE2A12-140C-4527-B721-72C1DD3F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5B43FC7-6A19-4DF3-8506-485B55500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7E689040-6301-4CD3-A20F-EA809EAD5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0344100 w 12192000"/>
              <a:gd name="connsiteY1" fmla="*/ 0 h 6858000"/>
              <a:gd name="connsiteX2" fmla="*/ 10628041 w 12192000"/>
              <a:gd name="connsiteY2" fmla="*/ 181981 h 6858000"/>
              <a:gd name="connsiteX3" fmla="*/ 10890786 w 12192000"/>
              <a:gd name="connsiteY3" fmla="*/ 404196 h 6858000"/>
              <a:gd name="connsiteX4" fmla="*/ 12140703 w 12192000"/>
              <a:gd name="connsiteY4" fmla="*/ 2501275 h 6858000"/>
              <a:gd name="connsiteX5" fmla="*/ 12192000 w 12192000"/>
              <a:gd name="connsiteY5" fmla="*/ 2695497 h 6858000"/>
              <a:gd name="connsiteX6" fmla="*/ 12192000 w 12192000"/>
              <a:gd name="connsiteY6" fmla="*/ 5699618 h 6858000"/>
              <a:gd name="connsiteX7" fmla="*/ 12152883 w 12192000"/>
              <a:gd name="connsiteY7" fmla="*/ 5839731 h 6858000"/>
              <a:gd name="connsiteX8" fmla="*/ 11693517 w 12192000"/>
              <a:gd name="connsiteY8" fmla="*/ 6719283 h 6858000"/>
              <a:gd name="connsiteX9" fmla="*/ 11571478 w 12192000"/>
              <a:gd name="connsiteY9" fmla="*/ 6858000 h 6858000"/>
              <a:gd name="connsiteX10" fmla="*/ 0 w 12192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0">
                <a:moveTo>
                  <a:pt x="0" y="0"/>
                </a:moveTo>
                <a:lnTo>
                  <a:pt x="10344100" y="0"/>
                </a:lnTo>
                <a:lnTo>
                  <a:pt x="10628041" y="181981"/>
                </a:lnTo>
                <a:cubicBezTo>
                  <a:pt x="10728383" y="255277"/>
                  <a:pt x="10816544" y="329736"/>
                  <a:pt x="10890786" y="404196"/>
                </a:cubicBezTo>
                <a:cubicBezTo>
                  <a:pt x="11447593" y="962641"/>
                  <a:pt x="11888399" y="1637430"/>
                  <a:pt x="12140703" y="2501275"/>
                </a:cubicBezTo>
                <a:lnTo>
                  <a:pt x="12192000" y="2695497"/>
                </a:lnTo>
                <a:lnTo>
                  <a:pt x="12192000" y="5699618"/>
                </a:lnTo>
                <a:lnTo>
                  <a:pt x="12152883" y="5839731"/>
                </a:lnTo>
                <a:cubicBezTo>
                  <a:pt x="12041522" y="6174798"/>
                  <a:pt x="11888399" y="6467982"/>
                  <a:pt x="11693517" y="6719283"/>
                </a:cubicBezTo>
                <a:lnTo>
                  <a:pt x="11571478"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 name="标题 1">
            <a:extLst>
              <a:ext uri="{FF2B5EF4-FFF2-40B4-BE49-F238E27FC236}">
                <a16:creationId xmlns:a16="http://schemas.microsoft.com/office/drawing/2014/main" id="{16292E18-0636-9A8A-D38D-E497001DCCE2}"/>
              </a:ext>
            </a:extLst>
          </p:cNvPr>
          <p:cNvSpPr>
            <a:spLocks noGrp="1"/>
          </p:cNvSpPr>
          <p:nvPr>
            <p:ph type="title"/>
          </p:nvPr>
        </p:nvSpPr>
        <p:spPr>
          <a:xfrm>
            <a:off x="720000" y="619200"/>
            <a:ext cx="6923813" cy="1477328"/>
          </a:xfrm>
        </p:spPr>
        <p:txBody>
          <a:bodyPr vert="horz" wrap="square" lIns="0" tIns="0" rIns="0" bIns="0" rtlCol="0" anchor="t" anchorCtr="0">
            <a:normAutofit/>
          </a:bodyPr>
          <a:lstStyle/>
          <a:p>
            <a:r>
              <a:rPr lang="en-US" altLang="zh-CN" sz="3200" b="0" i="0" u="none" strike="noStrike">
                <a:effectLst/>
              </a:rPr>
              <a:t>Vladimir Tatlin</a:t>
            </a:r>
            <a:endParaRPr kumimoji="1" lang="en-US" altLang="zh-CN" sz="3200"/>
          </a:p>
        </p:txBody>
      </p:sp>
      <p:sp>
        <p:nvSpPr>
          <p:cNvPr id="4" name="文本占位符 3">
            <a:extLst>
              <a:ext uri="{FF2B5EF4-FFF2-40B4-BE49-F238E27FC236}">
                <a16:creationId xmlns:a16="http://schemas.microsoft.com/office/drawing/2014/main" id="{A1D87867-9F5F-7C2D-2A7A-9BB5F37056A3}"/>
              </a:ext>
            </a:extLst>
          </p:cNvPr>
          <p:cNvSpPr>
            <a:spLocks noGrp="1"/>
          </p:cNvSpPr>
          <p:nvPr>
            <p:ph type="body" sz="half" idx="2"/>
          </p:nvPr>
        </p:nvSpPr>
        <p:spPr>
          <a:xfrm>
            <a:off x="720000" y="2448000"/>
            <a:ext cx="10716487" cy="3320975"/>
          </a:xfrm>
        </p:spPr>
        <p:txBody>
          <a:bodyPr vert="horz" lIns="0" tIns="0" rIns="0" bIns="0" rtlCol="0">
            <a:normAutofit/>
          </a:bodyPr>
          <a:lstStyle/>
          <a:p>
            <a:pPr indent="-228600">
              <a:lnSpc>
                <a:spcPct val="110000"/>
              </a:lnSpc>
              <a:buFont typeface="The Hand Extrablack" panose="03070A02030502020204" pitchFamily="66" charset="0"/>
              <a:buChar char="•"/>
            </a:pPr>
            <a:r>
              <a:rPr kumimoji="1" lang="en-US" altLang="zh-CN" sz="3000" spc="20"/>
              <a:t>Vladimir Tatlin, in full Vladimir Yevgrafovich Tatlin, (born December 16 [December 28, New Style], 1885, Kharkov, Russian Empire [now in Ukraine]—died May 31, 1953, Moscow, Russia, U.S.S.R.), Ukrainian painter, sculptor, and architect remembered for his visionary “Monument to the Third International” in Moscow, 1920.</a:t>
            </a:r>
          </a:p>
          <a:p>
            <a:pPr indent="-228600">
              <a:lnSpc>
                <a:spcPct val="110000"/>
              </a:lnSpc>
              <a:buFont typeface="The Hand Extrablack" panose="03070A02030502020204" pitchFamily="66" charset="0"/>
              <a:buChar char="•"/>
            </a:pPr>
            <a:endParaRPr kumimoji="1" lang="en-US" altLang="zh-CN" sz="3000" spc="20"/>
          </a:p>
        </p:txBody>
      </p:sp>
    </p:spTree>
    <p:extLst>
      <p:ext uri="{BB962C8B-B14F-4D97-AF65-F5344CB8AC3E}">
        <p14:creationId xmlns:p14="http://schemas.microsoft.com/office/powerpoint/2010/main" val="4220075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8DC7FA-55C9-47D5-B8A0-022B4C9AA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05CBC2-EECC-4468-90C4-C0176E9B0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CECB4AA5-579A-925A-13BB-A92B34C53686}"/>
              </a:ext>
            </a:extLst>
          </p:cNvPr>
          <p:cNvSpPr>
            <a:spLocks noGrp="1"/>
          </p:cNvSpPr>
          <p:nvPr>
            <p:ph type="title"/>
          </p:nvPr>
        </p:nvSpPr>
        <p:spPr>
          <a:xfrm>
            <a:off x="6480000" y="619200"/>
            <a:ext cx="4991961" cy="1477328"/>
          </a:xfrm>
        </p:spPr>
        <p:txBody>
          <a:bodyPr wrap="square" anchor="ctr">
            <a:normAutofit/>
          </a:bodyPr>
          <a:lstStyle/>
          <a:p>
            <a:pPr>
              <a:lnSpc>
                <a:spcPct val="95000"/>
              </a:lnSpc>
            </a:pPr>
            <a:r>
              <a:rPr kumimoji="1" lang="en-US" altLang="zh-CN" sz="2700"/>
              <a:t>The</a:t>
            </a:r>
            <a:r>
              <a:rPr kumimoji="1" lang="zh-CN" altLang="en-US" sz="2700"/>
              <a:t> </a:t>
            </a:r>
            <a:r>
              <a:rPr kumimoji="1" lang="en-US" altLang="zh-CN" sz="2700"/>
              <a:t>famous</a:t>
            </a:r>
            <a:r>
              <a:rPr kumimoji="1" lang="zh-CN" altLang="en-US" sz="2700"/>
              <a:t> </a:t>
            </a:r>
            <a:r>
              <a:rPr kumimoji="1" lang="en-US" altLang="zh-CN" sz="2700"/>
              <a:t>work-</a:t>
            </a:r>
            <a:r>
              <a:rPr kumimoji="1" lang="zh-CN" altLang="en-US" sz="2700"/>
              <a:t> </a:t>
            </a:r>
            <a:r>
              <a:rPr kumimoji="1" lang="en" altLang="zh-CN" sz="2700"/>
              <a:t>Vladimir Tatlin's Monument to the Third International</a:t>
            </a:r>
            <a:endParaRPr kumimoji="1" lang="zh-CN" altLang="en-US" sz="2700"/>
          </a:p>
        </p:txBody>
      </p:sp>
      <p:sp useBgFill="1">
        <p:nvSpPr>
          <p:cNvPr id="14" name="Freeform: Shape 13">
            <a:extLst>
              <a:ext uri="{FF2B5EF4-FFF2-40B4-BE49-F238E27FC236}">
                <a16:creationId xmlns:a16="http://schemas.microsoft.com/office/drawing/2014/main" id="{97D0825D-5142-4F4A-A141-3CCD5E99C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533334" y="533334"/>
            <a:ext cx="6858000" cy="5791331"/>
          </a:xfrm>
          <a:custGeom>
            <a:avLst/>
            <a:gdLst>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91331">
                <a:moveTo>
                  <a:pt x="6858000" y="14535"/>
                </a:moveTo>
                <a:lnTo>
                  <a:pt x="6858000" y="5791331"/>
                </a:lnTo>
                <a:lnTo>
                  <a:pt x="0" y="5791330"/>
                </a:lnTo>
                <a:lnTo>
                  <a:pt x="0" y="0"/>
                </a:lnTo>
                <a:lnTo>
                  <a:pt x="145832" y="1175"/>
                </a:lnTo>
                <a:cubicBezTo>
                  <a:pt x="886907" y="14750"/>
                  <a:pt x="2228596" y="125101"/>
                  <a:pt x="2611132" y="48625"/>
                </a:cubicBezTo>
                <a:cubicBezTo>
                  <a:pt x="2933352" y="-3056"/>
                  <a:pt x="5032814" y="16325"/>
                  <a:pt x="6643031" y="1501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5" name="图片 4">
            <a:extLst>
              <a:ext uri="{FF2B5EF4-FFF2-40B4-BE49-F238E27FC236}">
                <a16:creationId xmlns:a16="http://schemas.microsoft.com/office/drawing/2014/main" id="{C7D21B72-258C-1777-146E-3816BE1A306A}"/>
              </a:ext>
            </a:extLst>
          </p:cNvPr>
          <p:cNvPicPr>
            <a:picLocks noChangeAspect="1"/>
          </p:cNvPicPr>
          <p:nvPr/>
        </p:nvPicPr>
        <p:blipFill>
          <a:blip r:embed="rId2"/>
          <a:stretch>
            <a:fillRect/>
          </a:stretch>
        </p:blipFill>
        <p:spPr>
          <a:xfrm>
            <a:off x="914638" y="720000"/>
            <a:ext cx="3894723" cy="5409338"/>
          </a:xfrm>
          <a:custGeom>
            <a:avLst/>
            <a:gdLst/>
            <a:ahLst/>
            <a:cxnLst/>
            <a:rect l="l" t="t" r="r" b="b"/>
            <a:pathLst>
              <a:path w="4284000" h="5409338">
                <a:moveTo>
                  <a:pt x="0" y="0"/>
                </a:moveTo>
                <a:lnTo>
                  <a:pt x="4284000" y="0"/>
                </a:lnTo>
                <a:lnTo>
                  <a:pt x="4284000" y="5409338"/>
                </a:lnTo>
                <a:lnTo>
                  <a:pt x="0" y="5409338"/>
                </a:lnTo>
                <a:close/>
              </a:path>
            </a:pathLst>
          </a:custGeom>
        </p:spPr>
      </p:pic>
      <p:sp>
        <p:nvSpPr>
          <p:cNvPr id="3" name="内容占位符 2">
            <a:extLst>
              <a:ext uri="{FF2B5EF4-FFF2-40B4-BE49-F238E27FC236}">
                <a16:creationId xmlns:a16="http://schemas.microsoft.com/office/drawing/2014/main" id="{F87A6D9A-9101-2E55-A7D6-C96486030E9B}"/>
              </a:ext>
            </a:extLst>
          </p:cNvPr>
          <p:cNvSpPr>
            <a:spLocks noGrp="1"/>
          </p:cNvSpPr>
          <p:nvPr>
            <p:ph idx="1"/>
          </p:nvPr>
        </p:nvSpPr>
        <p:spPr>
          <a:xfrm>
            <a:off x="6480000" y="2541600"/>
            <a:ext cx="4991962" cy="3216273"/>
          </a:xfrm>
        </p:spPr>
        <p:txBody>
          <a:bodyPr>
            <a:normAutofit/>
          </a:bodyPr>
          <a:lstStyle/>
          <a:p>
            <a:pPr>
              <a:lnSpc>
                <a:spcPct val="110000"/>
              </a:lnSpc>
            </a:pPr>
            <a:r>
              <a:rPr kumimoji="1" lang="en" altLang="zh-CN" sz="1500"/>
              <a:t>Vladimir </a:t>
            </a:r>
            <a:r>
              <a:rPr kumimoji="1" lang="en" altLang="zh-CN" sz="1500" err="1"/>
              <a:t>Tatlin's</a:t>
            </a:r>
            <a:r>
              <a:rPr kumimoji="1" lang="en" altLang="zh-CN" sz="1500"/>
              <a:t> Monument to the Third International is a tall spiral tower made of glass and iron. It represents structuralism and the spiritual aspirations of the Soviets of the era.</a:t>
            </a:r>
          </a:p>
          <a:p>
            <a:pPr>
              <a:lnSpc>
                <a:spcPct val="110000"/>
              </a:lnSpc>
            </a:pPr>
            <a:endParaRPr kumimoji="1" lang="en" altLang="zh-CN" sz="1500"/>
          </a:p>
          <a:p>
            <a:pPr>
              <a:lnSpc>
                <a:spcPct val="110000"/>
              </a:lnSpc>
            </a:pPr>
            <a:r>
              <a:rPr kumimoji="1" lang="en" altLang="zh-CN" sz="1500"/>
              <a:t>The work is a multidisciplinary mix of painting, architecture and sculpture. It represents a modern spirit and a revolutionary ethos.</a:t>
            </a:r>
          </a:p>
          <a:p>
            <a:pPr>
              <a:lnSpc>
                <a:spcPct val="110000"/>
              </a:lnSpc>
            </a:pPr>
            <a:endParaRPr kumimoji="1" lang="en" altLang="zh-CN" sz="1500"/>
          </a:p>
          <a:p>
            <a:pPr>
              <a:lnSpc>
                <a:spcPct val="110000"/>
              </a:lnSpc>
            </a:pPr>
            <a:endParaRPr kumimoji="1" lang="zh-CN" altLang="en-US" sz="1500"/>
          </a:p>
        </p:txBody>
      </p:sp>
    </p:spTree>
    <p:extLst>
      <p:ext uri="{BB962C8B-B14F-4D97-AF65-F5344CB8AC3E}">
        <p14:creationId xmlns:p14="http://schemas.microsoft.com/office/powerpoint/2010/main" val="1703010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2A3E2477-CB24-4FE6-B9C0-F9800FF83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0">
            <a:extLst>
              <a:ext uri="{FF2B5EF4-FFF2-40B4-BE49-F238E27FC236}">
                <a16:creationId xmlns:a16="http://schemas.microsoft.com/office/drawing/2014/main" id="{B965638C-2268-4A1B-96C3-95E79EF44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F0F903C6-CE69-8215-166F-2CAA8A975B28}"/>
              </a:ext>
            </a:extLst>
          </p:cNvPr>
          <p:cNvSpPr>
            <a:spLocks noGrp="1"/>
          </p:cNvSpPr>
          <p:nvPr>
            <p:ph type="title"/>
          </p:nvPr>
        </p:nvSpPr>
        <p:spPr>
          <a:xfrm>
            <a:off x="720000" y="619200"/>
            <a:ext cx="4991961" cy="1477328"/>
          </a:xfrm>
        </p:spPr>
        <p:txBody>
          <a:bodyPr wrap="square" anchor="ctr">
            <a:normAutofit/>
          </a:bodyPr>
          <a:lstStyle/>
          <a:p>
            <a:r>
              <a:rPr kumimoji="1" lang="en-US" altLang="zh-CN" sz="3200"/>
              <a:t>Simeon</a:t>
            </a:r>
            <a:r>
              <a:rPr kumimoji="1" lang="zh-CN" altLang="en-US" sz="3200"/>
              <a:t> </a:t>
            </a:r>
            <a:r>
              <a:rPr kumimoji="1" lang="en-US" altLang="zh-CN" sz="3200"/>
              <a:t>Shomov-</a:t>
            </a:r>
            <a:r>
              <a:rPr kumimoji="1" lang="zh-CN" altLang="en-US" sz="3200"/>
              <a:t> </a:t>
            </a:r>
            <a:r>
              <a:rPr kumimoji="1" lang="en" altLang="zh-CN" sz="3200"/>
              <a:t>Narrative silver jewellery</a:t>
            </a:r>
            <a:endParaRPr kumimoji="1" lang="zh-CN" altLang="en-US" sz="3200"/>
          </a:p>
        </p:txBody>
      </p:sp>
      <p:sp>
        <p:nvSpPr>
          <p:cNvPr id="3" name="内容占位符 2">
            <a:extLst>
              <a:ext uri="{FF2B5EF4-FFF2-40B4-BE49-F238E27FC236}">
                <a16:creationId xmlns:a16="http://schemas.microsoft.com/office/drawing/2014/main" id="{8F88F631-376B-C823-1391-DEA8D0F3B863}"/>
              </a:ext>
            </a:extLst>
          </p:cNvPr>
          <p:cNvSpPr>
            <a:spLocks noGrp="1"/>
          </p:cNvSpPr>
          <p:nvPr>
            <p:ph idx="1"/>
          </p:nvPr>
        </p:nvSpPr>
        <p:spPr>
          <a:xfrm>
            <a:off x="720000" y="2541600"/>
            <a:ext cx="4991962" cy="3216273"/>
          </a:xfrm>
        </p:spPr>
        <p:txBody>
          <a:bodyPr>
            <a:normAutofit/>
          </a:bodyPr>
          <a:lstStyle/>
          <a:p>
            <a:pPr>
              <a:lnSpc>
                <a:spcPct val="110000"/>
              </a:lnSpc>
            </a:pPr>
            <a:r>
              <a:rPr kumimoji="1" lang="en" altLang="zh-CN" sz="1500"/>
              <a:t>This is a Bulgarian </a:t>
            </a:r>
            <a:r>
              <a:rPr kumimoji="1" lang="en" altLang="zh-CN" sz="1500" err="1"/>
              <a:t>jewellery</a:t>
            </a:r>
            <a:r>
              <a:rPr kumimoji="1" lang="en" altLang="zh-CN" sz="1500"/>
              <a:t> artist. He uses silver and a small amount of gold to produce a structured work of art with clear contours.</a:t>
            </a:r>
          </a:p>
          <a:p>
            <a:pPr>
              <a:lnSpc>
                <a:spcPct val="110000"/>
              </a:lnSpc>
            </a:pPr>
            <a:endParaRPr kumimoji="1" lang="en" altLang="zh-CN" sz="1500"/>
          </a:p>
          <a:p>
            <a:pPr>
              <a:lnSpc>
                <a:spcPct val="110000"/>
              </a:lnSpc>
            </a:pPr>
            <a:r>
              <a:rPr kumimoji="1" lang="en" altLang="zh-CN" sz="1500"/>
              <a:t>This work illustrates a story and also illustrates different spaces through the staggering of the results. But with the influence of structuralism, it is not a mere work of art. It is a piece of </a:t>
            </a:r>
            <a:r>
              <a:rPr kumimoji="1" lang="en" altLang="zh-CN" sz="1500" err="1"/>
              <a:t>jewellery</a:t>
            </a:r>
            <a:r>
              <a:rPr kumimoji="1" lang="en" altLang="zh-CN" sz="1500"/>
              <a:t> that can be worn and used.</a:t>
            </a:r>
            <a:endParaRPr kumimoji="1" lang="zh-CN" altLang="en-US" sz="1500"/>
          </a:p>
        </p:txBody>
      </p:sp>
      <p:sp useBgFill="1">
        <p:nvSpPr>
          <p:cNvPr id="20" name="Freeform: Shape 12">
            <a:extLst>
              <a:ext uri="{FF2B5EF4-FFF2-40B4-BE49-F238E27FC236}">
                <a16:creationId xmlns:a16="http://schemas.microsoft.com/office/drawing/2014/main" id="{97D0825D-5142-4F4A-A141-3CCD5E99C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5867335" y="533334"/>
            <a:ext cx="6858000" cy="5791331"/>
          </a:xfrm>
          <a:custGeom>
            <a:avLst/>
            <a:gdLst>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91331">
                <a:moveTo>
                  <a:pt x="6858000" y="14535"/>
                </a:moveTo>
                <a:lnTo>
                  <a:pt x="6858000" y="5791331"/>
                </a:lnTo>
                <a:lnTo>
                  <a:pt x="0" y="5791330"/>
                </a:lnTo>
                <a:lnTo>
                  <a:pt x="0" y="0"/>
                </a:lnTo>
                <a:lnTo>
                  <a:pt x="145832" y="1175"/>
                </a:lnTo>
                <a:cubicBezTo>
                  <a:pt x="886907" y="14750"/>
                  <a:pt x="2228596" y="125101"/>
                  <a:pt x="2611132" y="48625"/>
                </a:cubicBezTo>
                <a:cubicBezTo>
                  <a:pt x="2933352" y="-3056"/>
                  <a:pt x="5032814" y="16325"/>
                  <a:pt x="6643031" y="1501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4" name="图片 3">
            <a:extLst>
              <a:ext uri="{FF2B5EF4-FFF2-40B4-BE49-F238E27FC236}">
                <a16:creationId xmlns:a16="http://schemas.microsoft.com/office/drawing/2014/main" id="{15C3F88F-CB58-8E1A-ABB4-7160DA232FD4}"/>
              </a:ext>
            </a:extLst>
          </p:cNvPr>
          <p:cNvPicPr>
            <a:picLocks noChangeAspect="1"/>
          </p:cNvPicPr>
          <p:nvPr/>
        </p:nvPicPr>
        <p:blipFill>
          <a:blip r:embed="rId2"/>
          <a:stretch>
            <a:fillRect/>
          </a:stretch>
        </p:blipFill>
        <p:spPr>
          <a:xfrm>
            <a:off x="7176162" y="1994884"/>
            <a:ext cx="4284000" cy="2859569"/>
          </a:xfrm>
          <a:custGeom>
            <a:avLst/>
            <a:gdLst/>
            <a:ahLst/>
            <a:cxnLst/>
            <a:rect l="l" t="t" r="r" b="b"/>
            <a:pathLst>
              <a:path w="4284000" h="5409338">
                <a:moveTo>
                  <a:pt x="0" y="0"/>
                </a:moveTo>
                <a:lnTo>
                  <a:pt x="4284000" y="0"/>
                </a:lnTo>
                <a:lnTo>
                  <a:pt x="4284000" y="5409338"/>
                </a:lnTo>
                <a:lnTo>
                  <a:pt x="0" y="5409338"/>
                </a:lnTo>
                <a:close/>
              </a:path>
            </a:pathLst>
          </a:custGeom>
        </p:spPr>
      </p:pic>
    </p:spTree>
    <p:extLst>
      <p:ext uri="{BB962C8B-B14F-4D97-AF65-F5344CB8AC3E}">
        <p14:creationId xmlns:p14="http://schemas.microsoft.com/office/powerpoint/2010/main" val="166564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A7E019-CB6B-4722-A3E6-A9C72AC77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5FC3DAD9-C3A4-A602-074F-BE6594E5A116}"/>
              </a:ext>
            </a:extLst>
          </p:cNvPr>
          <p:cNvSpPr>
            <a:spLocks noGrp="1"/>
          </p:cNvSpPr>
          <p:nvPr>
            <p:ph type="title"/>
          </p:nvPr>
        </p:nvSpPr>
        <p:spPr>
          <a:xfrm>
            <a:off x="4561200" y="619200"/>
            <a:ext cx="6923812" cy="1477328"/>
          </a:xfrm>
        </p:spPr>
        <p:txBody>
          <a:bodyPr wrap="square" anchor="ctr">
            <a:normAutofit/>
          </a:bodyPr>
          <a:lstStyle/>
          <a:p>
            <a:r>
              <a:rPr kumimoji="1" lang="en-US" altLang="zh-CN" sz="3200"/>
              <a:t>Ikea</a:t>
            </a:r>
            <a:endParaRPr kumimoji="1" lang="zh-CN" altLang="en-US" sz="3200"/>
          </a:p>
        </p:txBody>
      </p:sp>
      <p:pic>
        <p:nvPicPr>
          <p:cNvPr id="4" name="图片 3">
            <a:extLst>
              <a:ext uri="{FF2B5EF4-FFF2-40B4-BE49-F238E27FC236}">
                <a16:creationId xmlns:a16="http://schemas.microsoft.com/office/drawing/2014/main" id="{0B5F7238-25C6-B8A5-EF91-F2846F216CC6}"/>
              </a:ext>
            </a:extLst>
          </p:cNvPr>
          <p:cNvPicPr>
            <a:picLocks noChangeAspect="1"/>
          </p:cNvPicPr>
          <p:nvPr/>
        </p:nvPicPr>
        <p:blipFill rotWithShape="1">
          <a:blip r:embed="rId2"/>
          <a:srcRect l="11499" r="12026" b="1"/>
          <a:stretch/>
        </p:blipFill>
        <p:spPr>
          <a:xfrm>
            <a:off x="1" y="2"/>
            <a:ext cx="3723096" cy="3249613"/>
          </a:xfrm>
          <a:custGeom>
            <a:avLst/>
            <a:gdLst/>
            <a:ahLst/>
            <a:cxnLst/>
            <a:rect l="l" t="t" r="r" b="b"/>
            <a:pathLst>
              <a:path w="3723096" h="3249613">
                <a:moveTo>
                  <a:pt x="0" y="0"/>
                </a:moveTo>
                <a:lnTo>
                  <a:pt x="3723096" y="0"/>
                </a:lnTo>
                <a:lnTo>
                  <a:pt x="3642306" y="164198"/>
                </a:lnTo>
                <a:cubicBezTo>
                  <a:pt x="3308850" y="912325"/>
                  <a:pt x="3118303" y="1792473"/>
                  <a:pt x="3070666" y="2804643"/>
                </a:cubicBezTo>
                <a:lnTo>
                  <a:pt x="3060418" y="3249613"/>
                </a:lnTo>
                <a:lnTo>
                  <a:pt x="0" y="3249613"/>
                </a:lnTo>
                <a:close/>
              </a:path>
            </a:pathLst>
          </a:custGeom>
        </p:spPr>
      </p:pic>
      <p:pic>
        <p:nvPicPr>
          <p:cNvPr id="5" name="图片 4">
            <a:extLst>
              <a:ext uri="{FF2B5EF4-FFF2-40B4-BE49-F238E27FC236}">
                <a16:creationId xmlns:a16="http://schemas.microsoft.com/office/drawing/2014/main" id="{42FF616B-CCA4-EE55-890F-C06C299779A6}"/>
              </a:ext>
            </a:extLst>
          </p:cNvPr>
          <p:cNvPicPr>
            <a:picLocks noChangeAspect="1"/>
          </p:cNvPicPr>
          <p:nvPr/>
        </p:nvPicPr>
        <p:blipFill rotWithShape="1">
          <a:blip r:embed="rId3"/>
          <a:srcRect t="6951" r="1" b="1"/>
          <a:stretch/>
        </p:blipFill>
        <p:spPr>
          <a:xfrm>
            <a:off x="2" y="3249615"/>
            <a:ext cx="3877957" cy="3608387"/>
          </a:xfrm>
          <a:custGeom>
            <a:avLst/>
            <a:gdLst/>
            <a:ahLst/>
            <a:cxnLst/>
            <a:rect l="l" t="t" r="r" b="b"/>
            <a:pathLst>
              <a:path w="3877957" h="3608387">
                <a:moveTo>
                  <a:pt x="0" y="0"/>
                </a:moveTo>
                <a:lnTo>
                  <a:pt x="3060417" y="0"/>
                </a:lnTo>
                <a:lnTo>
                  <a:pt x="3058756" y="72117"/>
                </a:lnTo>
                <a:cubicBezTo>
                  <a:pt x="3058756" y="646909"/>
                  <a:pt x="3132497" y="1221699"/>
                  <a:pt x="3279980" y="1911448"/>
                </a:cubicBezTo>
                <a:cubicBezTo>
                  <a:pt x="3418246" y="2400020"/>
                  <a:pt x="3556511" y="2867038"/>
                  <a:pt x="3741441" y="3312500"/>
                </a:cubicBezTo>
                <a:lnTo>
                  <a:pt x="3877957" y="3608387"/>
                </a:lnTo>
                <a:lnTo>
                  <a:pt x="0" y="3608387"/>
                </a:lnTo>
                <a:close/>
              </a:path>
            </a:pathLst>
          </a:custGeom>
        </p:spPr>
      </p:pic>
      <p:sp>
        <p:nvSpPr>
          <p:cNvPr id="3" name="内容占位符 2">
            <a:extLst>
              <a:ext uri="{FF2B5EF4-FFF2-40B4-BE49-F238E27FC236}">
                <a16:creationId xmlns:a16="http://schemas.microsoft.com/office/drawing/2014/main" id="{1B0C2542-45D0-6BDA-2463-D3321723DBF2}"/>
              </a:ext>
            </a:extLst>
          </p:cNvPr>
          <p:cNvSpPr>
            <a:spLocks noGrp="1"/>
          </p:cNvSpPr>
          <p:nvPr>
            <p:ph idx="1"/>
          </p:nvPr>
        </p:nvSpPr>
        <p:spPr>
          <a:xfrm>
            <a:off x="4561200" y="2541600"/>
            <a:ext cx="6923813" cy="3216273"/>
          </a:xfrm>
        </p:spPr>
        <p:txBody>
          <a:bodyPr>
            <a:normAutofit/>
          </a:bodyPr>
          <a:lstStyle/>
          <a:p>
            <a:r>
              <a:rPr kumimoji="1" lang="zh-CN" altLang="en-US"/>
              <a:t>“</a:t>
            </a:r>
            <a:r>
              <a:rPr lang="en" altLang="zh-CN" b="0" i="0">
                <a:effectLst/>
                <a:latin typeface="Noto IKEA"/>
              </a:rPr>
              <a:t>Keeping a small hall calm and tidy when you have kids can be a big challenge. Here you can find lots of ideas to help you </a:t>
            </a:r>
            <a:r>
              <a:rPr lang="en" altLang="zh-CN" b="0" i="0" err="1">
                <a:effectLst/>
                <a:latin typeface="Noto IKEA"/>
              </a:rPr>
              <a:t>organise</a:t>
            </a:r>
            <a:r>
              <a:rPr lang="en" altLang="zh-CN" b="0" i="0">
                <a:effectLst/>
                <a:latin typeface="Noto IKEA"/>
              </a:rPr>
              <a:t> a family-friendly, functional space and still stay true to your minimalist soul.</a:t>
            </a:r>
            <a:r>
              <a:rPr kumimoji="1" lang="zh-CN" altLang="en-US"/>
              <a:t>”</a:t>
            </a:r>
          </a:p>
        </p:txBody>
      </p:sp>
    </p:spTree>
    <p:extLst>
      <p:ext uri="{BB962C8B-B14F-4D97-AF65-F5344CB8AC3E}">
        <p14:creationId xmlns:p14="http://schemas.microsoft.com/office/powerpoint/2010/main" val="1023543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B950CAB9-F0AE-414E-805C-776919054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27C80BC-190C-4813-9BAE-C4B56C5C7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680A8C7-08BB-A57F-7F82-D2F154B23542}"/>
              </a:ext>
            </a:extLst>
          </p:cNvPr>
          <p:cNvSpPr>
            <a:spLocks noGrp="1"/>
          </p:cNvSpPr>
          <p:nvPr>
            <p:ph type="title"/>
          </p:nvPr>
        </p:nvSpPr>
        <p:spPr>
          <a:xfrm>
            <a:off x="720000" y="619201"/>
            <a:ext cx="3095626" cy="1477328"/>
          </a:xfrm>
        </p:spPr>
        <p:txBody>
          <a:bodyPr vert="horz" wrap="square" lIns="0" tIns="0" rIns="0" bIns="0" rtlCol="0" anchor="t" anchorCtr="0">
            <a:normAutofit/>
          </a:bodyPr>
          <a:lstStyle/>
          <a:p>
            <a:pPr>
              <a:lnSpc>
                <a:spcPct val="100000"/>
              </a:lnSpc>
            </a:pPr>
            <a:r>
              <a:rPr kumimoji="1" lang="en-US" altLang="zh-CN" sz="3200" dirty="0"/>
              <a:t>Finally-</a:t>
            </a:r>
            <a:r>
              <a:rPr kumimoji="1" lang="zh-CN" altLang="en-US" sz="3200" dirty="0"/>
              <a:t> </a:t>
            </a:r>
            <a:r>
              <a:rPr kumimoji="1" lang="en-US" altLang="zh-CN" sz="3200" dirty="0"/>
              <a:t>for</a:t>
            </a:r>
            <a:r>
              <a:rPr kumimoji="1" lang="zh-CN" altLang="en-US" sz="3200" dirty="0"/>
              <a:t> </a:t>
            </a:r>
            <a:r>
              <a:rPr kumimoji="1" lang="en-US" altLang="zh-CN" sz="3200" dirty="0"/>
              <a:t>myself</a:t>
            </a:r>
          </a:p>
        </p:txBody>
      </p:sp>
      <p:sp>
        <p:nvSpPr>
          <p:cNvPr id="3" name="文本框 2">
            <a:extLst>
              <a:ext uri="{FF2B5EF4-FFF2-40B4-BE49-F238E27FC236}">
                <a16:creationId xmlns:a16="http://schemas.microsoft.com/office/drawing/2014/main" id="{4845CAF0-402C-04EE-1A09-C9FDF3CD22EB}"/>
              </a:ext>
            </a:extLst>
          </p:cNvPr>
          <p:cNvSpPr txBox="1"/>
          <p:nvPr/>
        </p:nvSpPr>
        <p:spPr>
          <a:xfrm>
            <a:off x="4548188" y="633600"/>
            <a:ext cx="6900137" cy="1282513"/>
          </a:xfrm>
          <a:prstGeom prst="rect">
            <a:avLst/>
          </a:prstGeom>
        </p:spPr>
        <p:txBody>
          <a:bodyPr vert="horz" lIns="0" tIns="0" rIns="0" bIns="0" rtlCol="0">
            <a:normAutofit/>
          </a:bodyPr>
          <a:lstStyle/>
          <a:p>
            <a:pPr indent="-228600" defTabSz="914400">
              <a:lnSpc>
                <a:spcPct val="110000"/>
              </a:lnSpc>
              <a:spcAft>
                <a:spcPts val="600"/>
              </a:spcAft>
              <a:buClr>
                <a:schemeClr val="accent4"/>
              </a:buClr>
              <a:buFont typeface="The Hand Extrablack" panose="03070A02030502020204" pitchFamily="66" charset="0"/>
              <a:buChar char="•"/>
            </a:pPr>
            <a:r>
              <a:rPr kumimoji="1" lang="en-US" altLang="zh-CN" sz="1300" spc="20" dirty="0">
                <a:solidFill>
                  <a:schemeClr val="tx1">
                    <a:alpha val="58000"/>
                  </a:schemeClr>
                </a:solidFill>
              </a:rPr>
              <a:t>I think structuralism is one of the founding ideas of modern art and has had a strong influence on most modern art.</a:t>
            </a:r>
          </a:p>
          <a:p>
            <a:pPr indent="-228600" defTabSz="914400">
              <a:lnSpc>
                <a:spcPct val="110000"/>
              </a:lnSpc>
              <a:spcAft>
                <a:spcPts val="600"/>
              </a:spcAft>
              <a:buClr>
                <a:schemeClr val="accent4"/>
              </a:buClr>
              <a:buFont typeface="The Hand Extrablack" panose="03070A02030502020204" pitchFamily="66" charset="0"/>
              <a:buChar char="•"/>
            </a:pPr>
            <a:endParaRPr kumimoji="1" lang="en-US" altLang="zh-CN" sz="1300" spc="20" dirty="0">
              <a:solidFill>
                <a:schemeClr val="tx1">
                  <a:alpha val="58000"/>
                </a:schemeClr>
              </a:solidFill>
            </a:endParaRPr>
          </a:p>
          <a:p>
            <a:pPr indent="-228600" defTabSz="914400">
              <a:lnSpc>
                <a:spcPct val="110000"/>
              </a:lnSpc>
              <a:spcAft>
                <a:spcPts val="600"/>
              </a:spcAft>
              <a:buClr>
                <a:schemeClr val="accent4"/>
              </a:buClr>
              <a:buFont typeface="The Hand Extrablack" panose="03070A02030502020204" pitchFamily="66" charset="0"/>
              <a:buChar char="•"/>
            </a:pPr>
            <a:r>
              <a:rPr kumimoji="1" lang="en-US" altLang="zh-CN" sz="1300" spc="20" dirty="0">
                <a:solidFill>
                  <a:schemeClr val="tx1">
                    <a:alpha val="58000"/>
                  </a:schemeClr>
                </a:solidFill>
              </a:rPr>
              <a:t>It has undergone a complete revolution in materials and ideas as well as audiences and is an idea as well as an artistic style that responds to the changing systems of the times.</a:t>
            </a:r>
          </a:p>
        </p:txBody>
      </p:sp>
      <p:pic>
        <p:nvPicPr>
          <p:cNvPr id="4" name="图片 3">
            <a:extLst>
              <a:ext uri="{FF2B5EF4-FFF2-40B4-BE49-F238E27FC236}">
                <a16:creationId xmlns:a16="http://schemas.microsoft.com/office/drawing/2014/main" id="{4F4158E8-1FD9-3E2C-4A6D-02CFF4589812}"/>
              </a:ext>
            </a:extLst>
          </p:cNvPr>
          <p:cNvPicPr>
            <a:picLocks noChangeAspect="1"/>
          </p:cNvPicPr>
          <p:nvPr/>
        </p:nvPicPr>
        <p:blipFill rotWithShape="1">
          <a:blip r:embed="rId2"/>
          <a:srcRect t="25058" b="29124"/>
          <a:stretch/>
        </p:blipFill>
        <p:spPr>
          <a:xfrm>
            <a:off x="20" y="2584536"/>
            <a:ext cx="12191980" cy="4273465"/>
          </a:xfrm>
          <a:custGeom>
            <a:avLst/>
            <a:gdLst/>
            <a:ahLst/>
            <a:cxnLst/>
            <a:rect l="l" t="t" r="r" b="b"/>
            <a:pathLst>
              <a:path w="12192000" h="4273465">
                <a:moveTo>
                  <a:pt x="5674827" y="107"/>
                </a:moveTo>
                <a:cubicBezTo>
                  <a:pt x="6770307" y="-2269"/>
                  <a:pt x="8062055" y="35744"/>
                  <a:pt x="8986322" y="35744"/>
                </a:cubicBezTo>
                <a:cubicBezTo>
                  <a:pt x="10233527" y="52639"/>
                  <a:pt x="11168930" y="69533"/>
                  <a:pt x="12015248" y="52639"/>
                </a:cubicBezTo>
                <a:lnTo>
                  <a:pt x="12192000" y="60460"/>
                </a:lnTo>
                <a:lnTo>
                  <a:pt x="12192000" y="4273465"/>
                </a:lnTo>
                <a:lnTo>
                  <a:pt x="0" y="4273465"/>
                </a:lnTo>
                <a:lnTo>
                  <a:pt x="0" y="65877"/>
                </a:lnTo>
                <a:lnTo>
                  <a:pt x="107413" y="52639"/>
                </a:lnTo>
                <a:cubicBezTo>
                  <a:pt x="716168" y="1955"/>
                  <a:pt x="1725810" y="137111"/>
                  <a:pt x="4665650" y="18850"/>
                </a:cubicBezTo>
                <a:cubicBezTo>
                  <a:pt x="4966315" y="6179"/>
                  <a:pt x="5309667" y="899"/>
                  <a:pt x="5674827" y="107"/>
                </a:cubicBezTo>
                <a:close/>
              </a:path>
            </a:pathLst>
          </a:custGeom>
        </p:spPr>
      </p:pic>
    </p:spTree>
    <p:extLst>
      <p:ext uri="{BB962C8B-B14F-4D97-AF65-F5344CB8AC3E}">
        <p14:creationId xmlns:p14="http://schemas.microsoft.com/office/powerpoint/2010/main" val="1178060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7FEECB93-933C-477B-BC7D-C2F2F6271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of train wheels">
            <a:extLst>
              <a:ext uri="{FF2B5EF4-FFF2-40B4-BE49-F238E27FC236}">
                <a16:creationId xmlns:a16="http://schemas.microsoft.com/office/drawing/2014/main" id="{3A5B6B40-B0E5-72E0-7151-110586AE6CA9}"/>
              </a:ext>
            </a:extLst>
          </p:cNvPr>
          <p:cNvPicPr>
            <a:picLocks noChangeAspect="1"/>
          </p:cNvPicPr>
          <p:nvPr/>
        </p:nvPicPr>
        <p:blipFill rotWithShape="1">
          <a:blip r:embed="rId2"/>
          <a:srcRect t="11977" b="3754"/>
          <a:stretch/>
        </p:blipFill>
        <p:spPr>
          <a:xfrm>
            <a:off x="20" y="10"/>
            <a:ext cx="12191998"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12" name="Rectangle 11">
            <a:extLst>
              <a:ext uri="{FF2B5EF4-FFF2-40B4-BE49-F238E27FC236}">
                <a16:creationId xmlns:a16="http://schemas.microsoft.com/office/drawing/2014/main" id="{497BC505-FE0C-4637-A29D-B71DFBBBAA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标题 1">
            <a:extLst>
              <a:ext uri="{FF2B5EF4-FFF2-40B4-BE49-F238E27FC236}">
                <a16:creationId xmlns:a16="http://schemas.microsoft.com/office/drawing/2014/main" id="{6DF6583C-8897-526C-0256-C28DACFBBD92}"/>
              </a:ext>
            </a:extLst>
          </p:cNvPr>
          <p:cNvSpPr>
            <a:spLocks noGrp="1"/>
          </p:cNvSpPr>
          <p:nvPr>
            <p:ph type="title"/>
          </p:nvPr>
        </p:nvSpPr>
        <p:spPr>
          <a:xfrm>
            <a:off x="720000" y="1455847"/>
            <a:ext cx="5015638" cy="2068553"/>
          </a:xfrm>
        </p:spPr>
        <p:txBody>
          <a:bodyPr vert="horz" wrap="square" lIns="0" tIns="0" rIns="0" bIns="0" rtlCol="0" anchor="b" anchorCtr="0">
            <a:normAutofit/>
          </a:bodyPr>
          <a:lstStyle/>
          <a:p>
            <a:pPr algn="ctr">
              <a:lnSpc>
                <a:spcPct val="100000"/>
              </a:lnSpc>
            </a:pPr>
            <a:r>
              <a:rPr kumimoji="1" lang="en-US" altLang="zh-CN" sz="5600" spc="-100"/>
              <a:t>Tank you for watching</a:t>
            </a:r>
          </a:p>
        </p:txBody>
      </p:sp>
      <p:grpSp>
        <p:nvGrpSpPr>
          <p:cNvPr id="14" name="Group 13">
            <a:extLst>
              <a:ext uri="{FF2B5EF4-FFF2-40B4-BE49-F238E27FC236}">
                <a16:creationId xmlns:a16="http://schemas.microsoft.com/office/drawing/2014/main" id="{F2FD01A0-E6FF-41CD-AEBD-279232B90D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65602" y="317452"/>
            <a:ext cx="2088038" cy="719230"/>
            <a:chOff x="4532666" y="505937"/>
            <a:chExt cx="2981730" cy="1027064"/>
          </a:xfrm>
        </p:grpSpPr>
        <p:sp>
          <p:nvSpPr>
            <p:cNvPr id="15" name="Freeform 78">
              <a:extLst>
                <a:ext uri="{FF2B5EF4-FFF2-40B4-BE49-F238E27FC236}">
                  <a16:creationId xmlns:a16="http://schemas.microsoft.com/office/drawing/2014/main" id="{811C6308-5554-4129-8881-A95AF512C5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6" name="Freeform 79">
              <a:extLst>
                <a:ext uri="{FF2B5EF4-FFF2-40B4-BE49-F238E27FC236}">
                  <a16:creationId xmlns:a16="http://schemas.microsoft.com/office/drawing/2014/main" id="{C28F3A03-B53B-433E-8DF7-6B13336D0A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7" name="Freeform 85">
              <a:extLst>
                <a:ext uri="{FF2B5EF4-FFF2-40B4-BE49-F238E27FC236}">
                  <a16:creationId xmlns:a16="http://schemas.microsoft.com/office/drawing/2014/main" id="{E990BBBC-E616-4D0E-9917-A6CA72AAEA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grpSp>
        <p:nvGrpSpPr>
          <p:cNvPr id="19" name="Group 18">
            <a:extLst>
              <a:ext uri="{FF2B5EF4-FFF2-40B4-BE49-F238E27FC236}">
                <a16:creationId xmlns:a16="http://schemas.microsoft.com/office/drawing/2014/main" id="{3C9AA14C-80A4-427C-A911-28CD20C56E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17356" y="5503147"/>
            <a:ext cx="2117174" cy="588806"/>
            <a:chOff x="4549904" y="5078157"/>
            <a:chExt cx="3023338" cy="840818"/>
          </a:xfrm>
        </p:grpSpPr>
        <p:sp>
          <p:nvSpPr>
            <p:cNvPr id="20" name="Freeform 80">
              <a:extLst>
                <a:ext uri="{FF2B5EF4-FFF2-40B4-BE49-F238E27FC236}">
                  <a16:creationId xmlns:a16="http://schemas.microsoft.com/office/drawing/2014/main" id="{EF32CDAF-4619-4949-9516-1E042181E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1" name="Freeform 84">
              <a:extLst>
                <a:ext uri="{FF2B5EF4-FFF2-40B4-BE49-F238E27FC236}">
                  <a16:creationId xmlns:a16="http://schemas.microsoft.com/office/drawing/2014/main" id="{270C485D-6BA8-4BF7-B72C-2B14A43A66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2" name="Freeform 87">
              <a:extLst>
                <a:ext uri="{FF2B5EF4-FFF2-40B4-BE49-F238E27FC236}">
                  <a16:creationId xmlns:a16="http://schemas.microsoft.com/office/drawing/2014/main" id="{79239B91-4327-43B3-AED5-CB9EC1653B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Tree>
    <p:extLst>
      <p:ext uri="{BB962C8B-B14F-4D97-AF65-F5344CB8AC3E}">
        <p14:creationId xmlns:p14="http://schemas.microsoft.com/office/powerpoint/2010/main" val="186258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FAE2A12-140C-4527-B721-72C1DD3F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B43FC7-6A19-4DF3-8506-485B55500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E689040-6301-4CD3-A20F-EA809EAD5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0344100 w 12192000"/>
              <a:gd name="connsiteY1" fmla="*/ 0 h 6858000"/>
              <a:gd name="connsiteX2" fmla="*/ 10628041 w 12192000"/>
              <a:gd name="connsiteY2" fmla="*/ 181981 h 6858000"/>
              <a:gd name="connsiteX3" fmla="*/ 10890786 w 12192000"/>
              <a:gd name="connsiteY3" fmla="*/ 404196 h 6858000"/>
              <a:gd name="connsiteX4" fmla="*/ 12140703 w 12192000"/>
              <a:gd name="connsiteY4" fmla="*/ 2501275 h 6858000"/>
              <a:gd name="connsiteX5" fmla="*/ 12192000 w 12192000"/>
              <a:gd name="connsiteY5" fmla="*/ 2695497 h 6858000"/>
              <a:gd name="connsiteX6" fmla="*/ 12192000 w 12192000"/>
              <a:gd name="connsiteY6" fmla="*/ 5699618 h 6858000"/>
              <a:gd name="connsiteX7" fmla="*/ 12152883 w 12192000"/>
              <a:gd name="connsiteY7" fmla="*/ 5839731 h 6858000"/>
              <a:gd name="connsiteX8" fmla="*/ 11693517 w 12192000"/>
              <a:gd name="connsiteY8" fmla="*/ 6719283 h 6858000"/>
              <a:gd name="connsiteX9" fmla="*/ 11571478 w 12192000"/>
              <a:gd name="connsiteY9" fmla="*/ 6858000 h 6858000"/>
              <a:gd name="connsiteX10" fmla="*/ 0 w 12192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0">
                <a:moveTo>
                  <a:pt x="0" y="0"/>
                </a:moveTo>
                <a:lnTo>
                  <a:pt x="10344100" y="0"/>
                </a:lnTo>
                <a:lnTo>
                  <a:pt x="10628041" y="181981"/>
                </a:lnTo>
                <a:cubicBezTo>
                  <a:pt x="10728383" y="255277"/>
                  <a:pt x="10816544" y="329736"/>
                  <a:pt x="10890786" y="404196"/>
                </a:cubicBezTo>
                <a:cubicBezTo>
                  <a:pt x="11447593" y="962641"/>
                  <a:pt x="11888399" y="1637430"/>
                  <a:pt x="12140703" y="2501275"/>
                </a:cubicBezTo>
                <a:lnTo>
                  <a:pt x="12192000" y="2695497"/>
                </a:lnTo>
                <a:lnTo>
                  <a:pt x="12192000" y="5699618"/>
                </a:lnTo>
                <a:lnTo>
                  <a:pt x="12152883" y="5839731"/>
                </a:lnTo>
                <a:cubicBezTo>
                  <a:pt x="12041522" y="6174798"/>
                  <a:pt x="11888399" y="6467982"/>
                  <a:pt x="11693517" y="6719283"/>
                </a:cubicBezTo>
                <a:lnTo>
                  <a:pt x="11571478"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 name="标题 1">
            <a:extLst>
              <a:ext uri="{FF2B5EF4-FFF2-40B4-BE49-F238E27FC236}">
                <a16:creationId xmlns:a16="http://schemas.microsoft.com/office/drawing/2014/main" id="{C4A3FB61-DFD6-ED4D-1263-B64236DA2010}"/>
              </a:ext>
            </a:extLst>
          </p:cNvPr>
          <p:cNvSpPr>
            <a:spLocks noGrp="1"/>
          </p:cNvSpPr>
          <p:nvPr>
            <p:ph type="title"/>
          </p:nvPr>
        </p:nvSpPr>
        <p:spPr>
          <a:xfrm>
            <a:off x="720000" y="619200"/>
            <a:ext cx="6923813" cy="1477328"/>
          </a:xfrm>
        </p:spPr>
        <p:txBody>
          <a:bodyPr>
            <a:normAutofit/>
          </a:bodyPr>
          <a:lstStyle/>
          <a:p>
            <a:r>
              <a:rPr kumimoji="1" lang="en-US" altLang="zh-CN" sz="3200"/>
              <a:t>Reference</a:t>
            </a:r>
            <a:endParaRPr kumimoji="1" lang="zh-CN" altLang="en-US" sz="3200"/>
          </a:p>
        </p:txBody>
      </p:sp>
      <p:sp>
        <p:nvSpPr>
          <p:cNvPr id="3" name="内容占位符 2">
            <a:extLst>
              <a:ext uri="{FF2B5EF4-FFF2-40B4-BE49-F238E27FC236}">
                <a16:creationId xmlns:a16="http://schemas.microsoft.com/office/drawing/2014/main" id="{006546A0-E3C1-B925-B415-074BC9D8A4BB}"/>
              </a:ext>
            </a:extLst>
          </p:cNvPr>
          <p:cNvSpPr>
            <a:spLocks noGrp="1"/>
          </p:cNvSpPr>
          <p:nvPr>
            <p:ph idx="1"/>
          </p:nvPr>
        </p:nvSpPr>
        <p:spPr>
          <a:xfrm>
            <a:off x="720000" y="2448000"/>
            <a:ext cx="10716487" cy="3320975"/>
          </a:xfrm>
        </p:spPr>
        <p:txBody>
          <a:bodyPr>
            <a:normAutofit fontScale="70000" lnSpcReduction="20000"/>
          </a:bodyPr>
          <a:lstStyle/>
          <a:p>
            <a:pPr>
              <a:lnSpc>
                <a:spcPct val="110000"/>
              </a:lnSpc>
            </a:pPr>
            <a:r>
              <a:rPr kumimoji="1" lang="en" altLang="zh-CN" sz="1200" dirty="0"/>
              <a:t>A small, simple and smart family hallway [WWW Document], n.d. URL</a:t>
            </a:r>
          </a:p>
          <a:p>
            <a:pPr marL="0" indent="0">
              <a:lnSpc>
                <a:spcPct val="110000"/>
              </a:lnSpc>
              <a:buNone/>
            </a:pPr>
            <a:r>
              <a:rPr kumimoji="1" lang="en" altLang="zh-CN" sz="1200" dirty="0"/>
              <a:t>https://</a:t>
            </a:r>
            <a:r>
              <a:rPr kumimoji="1" lang="en" altLang="zh-CN" sz="1200" dirty="0" err="1"/>
              <a:t>www.ikea.com</a:t>
            </a:r>
            <a:r>
              <a:rPr kumimoji="1" lang="en" altLang="zh-CN" sz="1200" dirty="0"/>
              <a:t>/</a:t>
            </a:r>
            <a:r>
              <a:rPr kumimoji="1" lang="en" altLang="zh-CN" sz="1200" dirty="0" err="1"/>
              <a:t>gb</a:t>
            </a:r>
            <a:r>
              <a:rPr kumimoji="1" lang="en" altLang="zh-CN" sz="1200" dirty="0"/>
              <a:t>/</a:t>
            </a:r>
            <a:r>
              <a:rPr kumimoji="1" lang="en" altLang="zh-CN" sz="1200" dirty="0" err="1"/>
              <a:t>en</a:t>
            </a:r>
            <a:r>
              <a:rPr kumimoji="1" lang="en" altLang="zh-CN" sz="1200" dirty="0"/>
              <a:t>/rooms/hallway/how-to/a-minimalist-family-hallway-pub3e1c27co (accessed</a:t>
            </a:r>
          </a:p>
          <a:p>
            <a:pPr marL="0" indent="0">
              <a:lnSpc>
                <a:spcPct val="110000"/>
              </a:lnSpc>
              <a:buNone/>
            </a:pPr>
            <a:r>
              <a:rPr kumimoji="1" lang="en" altLang="zh-CN" sz="1200" dirty="0"/>
              <a:t>3.24.23).</a:t>
            </a:r>
          </a:p>
          <a:p>
            <a:pPr marL="0" indent="0">
              <a:lnSpc>
                <a:spcPct val="110000"/>
              </a:lnSpc>
              <a:buNone/>
            </a:pPr>
            <a:endParaRPr kumimoji="1" lang="en" altLang="zh-CN" sz="1200" dirty="0"/>
          </a:p>
          <a:p>
            <a:pPr>
              <a:lnSpc>
                <a:spcPct val="110000"/>
              </a:lnSpc>
            </a:pPr>
            <a:r>
              <a:rPr kumimoji="1" lang="en" altLang="zh-CN" sz="1200" dirty="0"/>
              <a:t>Simeon </a:t>
            </a:r>
            <a:r>
              <a:rPr kumimoji="1" lang="en" altLang="zh-CN" sz="1200" dirty="0" err="1"/>
              <a:t>Shomov</a:t>
            </a:r>
            <a:r>
              <a:rPr kumimoji="1" lang="en" altLang="zh-CN" sz="1200" dirty="0"/>
              <a:t> “Labyrinth‘, ring - </a:t>
            </a:r>
            <a:r>
              <a:rPr kumimoji="1" lang="en" altLang="zh-CN" sz="1200" dirty="0" err="1"/>
              <a:t>ilver</a:t>
            </a:r>
            <a:r>
              <a:rPr kumimoji="1" lang="en" altLang="zh-CN" sz="1200" dirty="0"/>
              <a:t> 925’, 24k gold plated, 700 degrees glass enamel [WWW Document], n.d. URL</a:t>
            </a:r>
            <a:r>
              <a:rPr kumimoji="1" lang="zh-CN" altLang="en-US" sz="1200" dirty="0"/>
              <a:t> </a:t>
            </a:r>
            <a:r>
              <a:rPr kumimoji="1" lang="en" altLang="zh-CN" sz="1200" dirty="0">
                <a:hlinkClick r:id="rId2"/>
              </a:rPr>
              <a:t>https://putti.lv/simeon-shomov-labyrinth-ring-ilver-925%2%80%b2-24k-gold-plated-7oo-degrees-glass-enamel/</a:t>
            </a:r>
            <a:r>
              <a:rPr kumimoji="1" lang="en" altLang="zh-CN" sz="1200" dirty="0"/>
              <a:t>(accessed 3.24.23).</a:t>
            </a:r>
          </a:p>
          <a:p>
            <a:pPr>
              <a:lnSpc>
                <a:spcPct val="110000"/>
              </a:lnSpc>
            </a:pPr>
            <a:endParaRPr kumimoji="1" lang="en" altLang="zh-CN" sz="1200" dirty="0"/>
          </a:p>
          <a:p>
            <a:pPr>
              <a:lnSpc>
                <a:spcPct val="110000"/>
              </a:lnSpc>
            </a:pPr>
            <a:r>
              <a:rPr kumimoji="1" lang="en" altLang="zh-CN" sz="1200" dirty="0"/>
              <a:t>Painting | History, Artists, Elements, Techniques, Types, &amp; Facts | Britannica [WWW Document], n.d. URL</a:t>
            </a:r>
          </a:p>
          <a:p>
            <a:pPr>
              <a:lnSpc>
                <a:spcPct val="110000"/>
              </a:lnSpc>
            </a:pPr>
            <a:r>
              <a:rPr kumimoji="1" lang="en" altLang="zh-CN" sz="1200" dirty="0"/>
              <a:t>https://</a:t>
            </a:r>
            <a:r>
              <a:rPr kumimoji="1" lang="en" altLang="zh-CN" sz="1200" dirty="0" err="1"/>
              <a:t>www.britannica.com</a:t>
            </a:r>
            <a:r>
              <a:rPr kumimoji="1" lang="en" altLang="zh-CN" sz="1200" dirty="0"/>
              <a:t>/art/painting (accessed 3.24.23).</a:t>
            </a:r>
          </a:p>
          <a:p>
            <a:pPr>
              <a:lnSpc>
                <a:spcPct val="110000"/>
              </a:lnSpc>
            </a:pPr>
            <a:endParaRPr kumimoji="1" lang="en" altLang="zh-CN" sz="1200" dirty="0"/>
          </a:p>
          <a:p>
            <a:pPr>
              <a:lnSpc>
                <a:spcPct val="110000"/>
              </a:lnSpc>
            </a:pPr>
            <a:r>
              <a:rPr kumimoji="1" lang="en" altLang="zh-CN" sz="1200" dirty="0"/>
              <a:t>Tate, n.d. Constructivism [WWW Document]. Tate. URL </a:t>
            </a:r>
            <a:r>
              <a:rPr kumimoji="1" lang="en" altLang="zh-CN" sz="1200" dirty="0">
                <a:hlinkClick r:id="rId3"/>
              </a:rPr>
              <a:t>https://www.tate.org.uk/art/art-terms/c/constructivism</a:t>
            </a:r>
            <a:r>
              <a:rPr kumimoji="1" lang="zh-CN" altLang="en-US" sz="1200" dirty="0"/>
              <a:t> </a:t>
            </a:r>
            <a:r>
              <a:rPr kumimoji="1" lang="en" altLang="zh-CN" sz="1200" dirty="0"/>
              <a:t>(accessed 3.24.23).</a:t>
            </a:r>
          </a:p>
          <a:p>
            <a:pPr>
              <a:lnSpc>
                <a:spcPct val="110000"/>
              </a:lnSpc>
            </a:pPr>
            <a:endParaRPr kumimoji="1" lang="en" altLang="zh-CN" sz="1200" dirty="0"/>
          </a:p>
          <a:p>
            <a:pPr>
              <a:lnSpc>
                <a:spcPct val="110000"/>
              </a:lnSpc>
            </a:pPr>
            <a:r>
              <a:rPr kumimoji="1" lang="en" altLang="zh-CN" sz="1200" dirty="0"/>
              <a:t>Williamson, B., n.d. Sarah Sze [WWW Document]. URL https: //</a:t>
            </a:r>
            <a:r>
              <a:rPr kumimoji="1" lang="en" altLang="zh-CN" sz="1200" dirty="0" err="1"/>
              <a:t>www.studiointernational.com</a:t>
            </a:r>
            <a:r>
              <a:rPr kumimoji="1" lang="en" altLang="zh-CN" sz="1200" dirty="0"/>
              <a:t>/</a:t>
            </a:r>
            <a:r>
              <a:rPr kumimoji="1" lang="en" altLang="zh-CN" sz="1200" dirty="0" err="1"/>
              <a:t>index.php</a:t>
            </a:r>
            <a:r>
              <a:rPr kumimoji="1" lang="en" altLang="zh-CN" sz="1200" dirty="0"/>
              <a:t>/</a:t>
            </a:r>
            <a:r>
              <a:rPr kumimoji="1" lang="en" altLang="zh-CN" sz="1200" dirty="0" err="1"/>
              <a:t>sarah</a:t>
            </a:r>
            <a:r>
              <a:rPr kumimoji="1" lang="en" altLang="zh-CN" sz="1200" dirty="0"/>
              <a:t>-</a:t>
            </a:r>
            <a:r>
              <a:rPr kumimoji="1" lang="en" altLang="zh-CN" sz="1200" dirty="0" err="1"/>
              <a:t>sze</a:t>
            </a:r>
            <a:r>
              <a:rPr kumimoji="1" lang="en" altLang="zh-CN" sz="1200" dirty="0"/>
              <a:t>-exhibition-review-</a:t>
            </a:r>
            <a:r>
              <a:rPr kumimoji="1" lang="en" altLang="zh-CN" sz="1200" dirty="0" err="1"/>
              <a:t>victoria</a:t>
            </a:r>
            <a:r>
              <a:rPr kumimoji="1" lang="en" altLang="zh-CN" sz="1200" dirty="0"/>
              <a:t>-</a:t>
            </a:r>
            <a:r>
              <a:rPr kumimoji="1" lang="en" altLang="zh-CN" sz="1200" dirty="0" err="1"/>
              <a:t>miro-london</a:t>
            </a:r>
            <a:r>
              <a:rPr kumimoji="1" lang="en" altLang="zh-CN" sz="1200" dirty="0"/>
              <a:t> (accessed 2.24.23).</a:t>
            </a:r>
          </a:p>
          <a:p>
            <a:pPr>
              <a:lnSpc>
                <a:spcPct val="110000"/>
              </a:lnSpc>
            </a:pPr>
            <a:endParaRPr kumimoji="1" lang="en" altLang="zh-CN" sz="1200" dirty="0"/>
          </a:p>
        </p:txBody>
      </p:sp>
    </p:spTree>
    <p:extLst>
      <p:ext uri="{BB962C8B-B14F-4D97-AF65-F5344CB8AC3E}">
        <p14:creationId xmlns:p14="http://schemas.microsoft.com/office/powerpoint/2010/main" val="121952955"/>
      </p:ext>
    </p:extLst>
  </p:cSld>
  <p:clrMapOvr>
    <a:masterClrMapping/>
  </p:clrMapOvr>
</p:sld>
</file>

<file path=ppt/theme/theme1.xml><?xml version="1.0" encoding="utf-8"?>
<a:theme xmlns:a="http://schemas.openxmlformats.org/drawingml/2006/main" name="Blob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Blob">
      <a:majorFont>
        <a:latin typeface="DengXian"/>
        <a:ea typeface=""/>
        <a:cs typeface=""/>
      </a:majorFont>
      <a:minorFont>
        <a:latin typeface="DengXi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docProps/app.xml><?xml version="1.0" encoding="utf-8"?>
<Properties xmlns="http://schemas.openxmlformats.org/officeDocument/2006/extended-properties" xmlns:vt="http://schemas.openxmlformats.org/officeDocument/2006/docPropsVTypes">
  <Template>柏林</Template>
  <TotalTime>1798</TotalTime>
  <Words>975</Words>
  <Application>Microsoft Macintosh PowerPoint</Application>
  <PresentationFormat>宽屏</PresentationFormat>
  <Paragraphs>52</Paragraphs>
  <Slides>14</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14</vt:i4>
      </vt:variant>
    </vt:vector>
  </HeadingPairs>
  <TitlesOfParts>
    <vt:vector size="20" baseType="lpstr">
      <vt:lpstr>DengXian</vt:lpstr>
      <vt:lpstr>CalibreWebLight</vt:lpstr>
      <vt:lpstr>Noto IKEA</vt:lpstr>
      <vt:lpstr>Arial</vt:lpstr>
      <vt:lpstr>The Hand Extrablack</vt:lpstr>
      <vt:lpstr>BlobVTI</vt:lpstr>
      <vt:lpstr>Constructivism</vt:lpstr>
      <vt:lpstr>Characterises of this art movement</vt:lpstr>
      <vt:lpstr>The origins of Constructivism</vt:lpstr>
      <vt:lpstr>History</vt:lpstr>
      <vt:lpstr>Visual representation</vt:lpstr>
      <vt:lpstr>Impact</vt:lpstr>
      <vt:lpstr>Constructivism’s artists</vt:lpstr>
      <vt:lpstr>Vladimir Tatlin</vt:lpstr>
      <vt:lpstr>The famous work- Vladimir Tatlin's Monument to the Third International</vt:lpstr>
      <vt:lpstr>Simeon Shomov- Narrative silver jewellery</vt:lpstr>
      <vt:lpstr>Ikea</vt:lpstr>
      <vt:lpstr>Finally- for myself</vt:lpstr>
      <vt:lpstr>Tank you for watching</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Constructivism</dc:title>
  <dc:creator>nina1314159265@icloud.com</dc:creator>
  <cp:lastModifiedBy>nina1314159265@icloud.com</cp:lastModifiedBy>
  <cp:revision>11</cp:revision>
  <dcterms:created xsi:type="dcterms:W3CDTF">2023-03-23T03:33:25Z</dcterms:created>
  <dcterms:modified xsi:type="dcterms:W3CDTF">2023-03-24T09:32:13Z</dcterms:modified>
</cp:coreProperties>
</file>